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5"/>
  </p:notesMasterIdLst>
  <p:sldIdLst>
    <p:sldId id="256" r:id="rId3"/>
    <p:sldId id="257" r:id="rId4"/>
    <p:sldId id="288" r:id="rId5"/>
    <p:sldId id="263" r:id="rId6"/>
    <p:sldId id="289" r:id="rId7"/>
    <p:sldId id="264" r:id="rId8"/>
    <p:sldId id="290" r:id="rId9"/>
    <p:sldId id="265" r:id="rId10"/>
    <p:sldId id="291" r:id="rId11"/>
    <p:sldId id="266" r:id="rId12"/>
    <p:sldId id="292" r:id="rId13"/>
    <p:sldId id="267" r:id="rId14"/>
    <p:sldId id="293" r:id="rId15"/>
    <p:sldId id="268" r:id="rId16"/>
    <p:sldId id="294" r:id="rId17"/>
    <p:sldId id="269" r:id="rId18"/>
    <p:sldId id="295" r:id="rId19"/>
    <p:sldId id="270" r:id="rId20"/>
    <p:sldId id="296" r:id="rId21"/>
    <p:sldId id="271" r:id="rId22"/>
    <p:sldId id="297" r:id="rId23"/>
    <p:sldId id="272" r:id="rId24"/>
    <p:sldId id="298" r:id="rId25"/>
    <p:sldId id="273" r:id="rId26"/>
    <p:sldId id="299" r:id="rId27"/>
    <p:sldId id="274" r:id="rId28"/>
    <p:sldId id="300" r:id="rId29"/>
    <p:sldId id="275" r:id="rId30"/>
    <p:sldId id="301" r:id="rId31"/>
    <p:sldId id="276" r:id="rId32"/>
    <p:sldId id="302" r:id="rId33"/>
    <p:sldId id="277" r:id="rId34"/>
    <p:sldId id="303" r:id="rId35"/>
    <p:sldId id="278" r:id="rId36"/>
    <p:sldId id="304" r:id="rId37"/>
    <p:sldId id="279" r:id="rId38"/>
    <p:sldId id="305" r:id="rId39"/>
    <p:sldId id="280" r:id="rId40"/>
    <p:sldId id="306" r:id="rId41"/>
    <p:sldId id="281" r:id="rId42"/>
    <p:sldId id="307" r:id="rId43"/>
    <p:sldId id="282" r:id="rId44"/>
    <p:sldId id="308" r:id="rId45"/>
    <p:sldId id="286" r:id="rId46"/>
    <p:sldId id="309" r:id="rId47"/>
    <p:sldId id="287" r:id="rId48"/>
    <p:sldId id="310" r:id="rId49"/>
    <p:sldId id="283" r:id="rId50"/>
    <p:sldId id="311" r:id="rId51"/>
    <p:sldId id="285" r:id="rId52"/>
    <p:sldId id="312" r:id="rId53"/>
    <p:sldId id="262" r:id="rId5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2856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B03D6-3E2E-42FD-AEEA-EBFB02E70E80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2A6A0-D522-4797-AE27-F71CB975D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8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17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74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464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28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73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71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18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56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12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5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99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39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952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14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82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85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731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720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577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002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9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165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313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213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844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097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724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214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777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92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2568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6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6553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594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9399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945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973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170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22747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780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296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75698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89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8600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285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59177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56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86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74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3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2A6A0-D522-4797-AE27-F71CB975D8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7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9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4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0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27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40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2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01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36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61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50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7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77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59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704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17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3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8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4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9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5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1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A7AE-2C9B-42CD-95A6-1C359D40EA65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E674-756F-4708-B711-BB84C43F1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A2CC-E659-401F-938F-0AE87FFEB24A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5465-7051-468D-8ECB-A46056D80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6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47366"/>
            <a:ext cx="9144000" cy="2387600"/>
          </a:xfrm>
        </p:spPr>
        <p:txBody>
          <a:bodyPr>
            <a:normAutofit/>
          </a:bodyPr>
          <a:lstStyle/>
          <a:p>
            <a:r>
              <a:rPr lang="ru-RU" sz="7200" b="1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В</a:t>
            </a:r>
            <a:r>
              <a:rPr lang="ru-RU" sz="7200" b="1" i="1" dirty="0" err="1" smtClean="0"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и</a:t>
            </a:r>
            <a:r>
              <a:rPr lang="ru-RU" sz="7200" b="1" i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к</a:t>
            </a:r>
            <a:r>
              <a:rPr lang="ru-RU" sz="7200" b="1" i="1" dirty="0" err="1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rgbClr val="7030A0"/>
                </a:solidFill>
                <a:latin typeface="Cambria" panose="02040503050406030204" pitchFamily="18" charset="0"/>
              </a:rPr>
              <a:t>т</a:t>
            </a:r>
            <a:r>
              <a:rPr lang="ru-RU" sz="7200" b="1" i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о</a:t>
            </a:r>
            <a:r>
              <a:rPr lang="ru-RU" sz="7200" b="1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chemeClr val="accent3"/>
                </a:solidFill>
                <a:latin typeface="Cambria" panose="02040503050406030204" pitchFamily="18" charset="0"/>
              </a:rPr>
              <a:t>р</a:t>
            </a:r>
            <a:r>
              <a:rPr lang="ru-RU" sz="7200" b="1" i="1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и</a:t>
            </a:r>
            <a:r>
              <a:rPr lang="ru-RU" sz="7200" b="1" i="1" dirty="0" err="1" smtClean="0">
                <a:solidFill>
                  <a:srgbClr val="FFFF00"/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н</a:t>
            </a:r>
            <a:r>
              <a:rPr lang="ru-RU" sz="7200" b="1" i="1" dirty="0" err="1" smtClean="0">
                <a:solidFill>
                  <a:srgbClr val="7030A0"/>
                </a:solidFill>
                <a:latin typeface="Cambria" panose="02040503050406030204" pitchFamily="18" charset="0"/>
              </a:rPr>
              <a:t>.</a:t>
            </a:r>
            <a:r>
              <a:rPr lang="ru-RU" sz="72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а</a:t>
            </a:r>
            <a:endParaRPr lang="ru-RU" sz="7200" b="1" i="1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3254" y="5363570"/>
            <a:ext cx="61187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0070C0"/>
                </a:solidFill>
                <a:latin typeface="Gagalin" panose="00000500000000000000" pitchFamily="50" charset="0"/>
              </a:rPr>
              <a:t>Игру </a:t>
            </a:r>
            <a:r>
              <a:rPr lang="ru-RU" dirty="0">
                <a:solidFill>
                  <a:srgbClr val="0070C0"/>
                </a:solidFill>
                <a:latin typeface="Gagalin" panose="00000500000000000000" pitchFamily="50" charset="0"/>
              </a:rPr>
              <a:t>разработала: </a:t>
            </a:r>
          </a:p>
          <a:p>
            <a:pPr algn="r"/>
            <a:r>
              <a:rPr lang="ru-RU" dirty="0">
                <a:solidFill>
                  <a:srgbClr val="0070C0"/>
                </a:solidFill>
                <a:latin typeface="Gagalin" panose="00000500000000000000" pitchFamily="50" charset="0"/>
              </a:rPr>
              <a:t>ПЕДАГОГ ДОПОЛНИТЕЛЬНОГО ОБРАЗОВАНИЯ </a:t>
            </a:r>
          </a:p>
          <a:p>
            <a:pPr algn="r"/>
            <a:r>
              <a:rPr lang="ru-RU" dirty="0">
                <a:solidFill>
                  <a:srgbClr val="0070C0"/>
                </a:solidFill>
                <a:latin typeface="Gagalin" panose="00000500000000000000" pitchFamily="50" charset="0"/>
              </a:rPr>
              <a:t>МБУ ДО </a:t>
            </a:r>
            <a:r>
              <a:rPr lang="ru-RU" dirty="0" err="1">
                <a:solidFill>
                  <a:srgbClr val="0070C0"/>
                </a:solidFill>
                <a:latin typeface="Gagalin" panose="00000500000000000000" pitchFamily="50" charset="0"/>
              </a:rPr>
              <a:t>г.Ульяновска</a:t>
            </a:r>
            <a:r>
              <a:rPr lang="ru-RU" dirty="0">
                <a:solidFill>
                  <a:srgbClr val="0070C0"/>
                </a:solidFill>
                <a:latin typeface="Gagalin" panose="00000500000000000000" pitchFamily="50" charset="0"/>
              </a:rPr>
              <a:t> </a:t>
            </a:r>
          </a:p>
          <a:p>
            <a:pPr algn="r"/>
            <a:r>
              <a:rPr lang="ru-RU" dirty="0">
                <a:solidFill>
                  <a:srgbClr val="0070C0"/>
                </a:solidFill>
                <a:latin typeface="Gagalin" panose="00000500000000000000" pitchFamily="50" charset="0"/>
              </a:rPr>
              <a:t>«ЦДТ №2»</a:t>
            </a:r>
          </a:p>
          <a:p>
            <a:pPr algn="r"/>
            <a:r>
              <a:rPr lang="ru-RU" dirty="0" err="1">
                <a:solidFill>
                  <a:srgbClr val="0070C0"/>
                </a:solidFill>
                <a:latin typeface="Gagalin" panose="00000500000000000000" pitchFamily="50" charset="0"/>
              </a:rPr>
              <a:t>Лычкина</a:t>
            </a:r>
            <a:r>
              <a:rPr lang="ru-RU" dirty="0">
                <a:solidFill>
                  <a:srgbClr val="0070C0"/>
                </a:solidFill>
                <a:latin typeface="Gagalin" panose="00000500000000000000" pitchFamily="50" charset="0"/>
              </a:rPr>
              <a:t> Татьяна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407390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5</a:t>
            </a:r>
            <a:r>
              <a:rPr lang="ru-RU" sz="4800" b="1" i="1" dirty="0" smtClean="0">
                <a:latin typeface="Cambria" panose="02040503050406030204" pitchFamily="18" charset="0"/>
              </a:rPr>
              <a:t>. </a:t>
            </a:r>
            <a:r>
              <a:rPr lang="ru-RU" sz="4800" b="1" i="1" dirty="0">
                <a:latin typeface="Cambria" panose="02040503050406030204" pitchFamily="18" charset="0"/>
              </a:rPr>
              <a:t>К</a:t>
            </a:r>
            <a:r>
              <a:rPr lang="ru-RU" sz="4800" b="1" i="1" dirty="0" smtClean="0">
                <a:latin typeface="Cambria" panose="02040503050406030204" pitchFamily="18" charset="0"/>
              </a:rPr>
              <a:t>ак называется лицо, стоящее во главе управления университетом?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57932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Куратор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Универсал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Декан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Ректор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5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5</a:t>
            </a:r>
            <a:r>
              <a:rPr lang="ru-RU" sz="4800" b="1" i="1" dirty="0" smtClean="0">
                <a:latin typeface="Cambria" panose="02040503050406030204" pitchFamily="18" charset="0"/>
              </a:rPr>
              <a:t>. </a:t>
            </a:r>
            <a:r>
              <a:rPr lang="ru-RU" sz="4800" b="1" i="1" dirty="0">
                <a:latin typeface="Cambria" panose="02040503050406030204" pitchFamily="18" charset="0"/>
              </a:rPr>
              <a:t>К</a:t>
            </a:r>
            <a:r>
              <a:rPr lang="ru-RU" sz="4800" b="1" i="1" dirty="0" smtClean="0">
                <a:latin typeface="Cambria" panose="02040503050406030204" pitchFamily="18" charset="0"/>
              </a:rPr>
              <a:t>ак называется лицо, стоящее во главе управления университетом?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3212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Куратор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Универсал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Декан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Ректор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92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6. В каком школьном предмете изучается тема "Многочлен и его стандартный вид"?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57399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Биология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Анатомия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Алгебра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ОБЖ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2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6. В каком школьном предмете изучается тема "Многочлен и его стандартный вид"?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9741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Биология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Анатомия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Алгебра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ОБЖ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7</a:t>
            </a:r>
            <a:r>
              <a:rPr lang="ru-RU" sz="4800" b="1" i="1" dirty="0" smtClean="0">
                <a:latin typeface="Cambria" panose="02040503050406030204" pitchFamily="18" charset="0"/>
              </a:rPr>
              <a:t>. Кто составляет расписание школьных занятий?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69546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Учитель информатики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Директор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Заведующий хозяйством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Заведующий учебной частью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4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7</a:t>
            </a:r>
            <a:r>
              <a:rPr lang="ru-RU" sz="4800" b="1" i="1" dirty="0" smtClean="0">
                <a:latin typeface="Cambria" panose="02040503050406030204" pitchFamily="18" charset="0"/>
              </a:rPr>
              <a:t>. Кто составляет расписание школьных занятий?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93395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Учитель информатики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Директор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Заведующий хозяйством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Заведующий учебной частью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00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8</a:t>
            </a:r>
            <a:r>
              <a:rPr lang="ru-RU" sz="4800" b="1" i="1" dirty="0" smtClean="0">
                <a:latin typeface="Cambria" panose="02040503050406030204" pitchFamily="18" charset="0"/>
              </a:rPr>
              <a:t>. На каком уроке школьники узнают о вакуолях?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31165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географии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биологии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алгебры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истории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1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8</a:t>
            </a:r>
            <a:r>
              <a:rPr lang="ru-RU" sz="4800" b="1" i="1" dirty="0" smtClean="0">
                <a:latin typeface="Cambria" panose="02040503050406030204" pitchFamily="18" charset="0"/>
              </a:rPr>
              <a:t>. На каком уроке школьники узнают о вакуолях?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72752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географии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биологии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алгебры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истории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94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9</a:t>
            </a:r>
            <a:r>
              <a:rPr lang="ru-RU" sz="4800" b="1" i="1" dirty="0" smtClean="0">
                <a:latin typeface="Cambria" panose="02040503050406030204" pitchFamily="18" charset="0"/>
              </a:rPr>
              <a:t>. В каком городе нет филиала Санкт-Петербургского Нахимовского училища?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8296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Севастополь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Мурманск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Орёл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Владивосток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6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9</a:t>
            </a:r>
            <a:r>
              <a:rPr lang="ru-RU" sz="4800" b="1" i="1" dirty="0" smtClean="0">
                <a:latin typeface="Cambria" panose="02040503050406030204" pitchFamily="18" charset="0"/>
              </a:rPr>
              <a:t>. В каком городе нет филиала Санкт-Петербургского Нахимовского училища?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7857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Севастополь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Мурманск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Орёл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Владивосток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77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ambria" panose="02040503050406030204" pitchFamily="18" charset="0"/>
              </a:rPr>
              <a:t>1. Что лежит в портфеле у каждого школьника?</a:t>
            </a:r>
            <a:endParaRPr lang="ru-RU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20042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Утренник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(В)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Дневник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Ночник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Вечерник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8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76910"/>
            <a:ext cx="9144000" cy="3011755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latin typeface="Cambria" panose="02040503050406030204" pitchFamily="18" charset="0"/>
              </a:rPr>
              <a:t>10. Как называется город в США, где расположен всемирно известный Гарвардский университет?</a:t>
            </a:r>
            <a:endParaRPr lang="ru-RU" sz="4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630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Сакраменто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Филадельфия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Оксфорд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Кембридж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0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76910"/>
            <a:ext cx="9144000" cy="3011755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latin typeface="Cambria" panose="02040503050406030204" pitchFamily="18" charset="0"/>
              </a:rPr>
              <a:t>10. Как называется город в США, где расположен всемирно известный Гарвардский университет?</a:t>
            </a:r>
            <a:endParaRPr lang="ru-RU" sz="44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705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Сакраменто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Филадельфия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Оксфорд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Кембридж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0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11. Назовите старинное студенческое название университета, употребляемое и в наши дни.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8576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А капелла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Альма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матер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err="1" smtClean="0">
                          <a:latin typeface="Cambria" panose="02040503050406030204" pitchFamily="18" charset="0"/>
                        </a:rPr>
                        <a:t>Табула</a:t>
                      </a:r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 раса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Альтер эго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11. Назовите старинное студенческое название университета, употребляемое и в наши дни.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8536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А капелла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Альма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матер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err="1" smtClean="0">
                          <a:latin typeface="Cambria" panose="02040503050406030204" pitchFamily="18" charset="0"/>
                        </a:rPr>
                        <a:t>Табула</a:t>
                      </a:r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 раса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Альтер эго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85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12. Как в школе иначе называют плохую отметку?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4083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Кокос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Ананас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Банан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Финик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12. Как в школе иначе называют плохую отметку?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74565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Кокос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Ананас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Банан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Финик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13</a:t>
            </a:r>
            <a:r>
              <a:rPr lang="ru-RU" sz="4800" b="1" i="1" dirty="0">
                <a:latin typeface="Cambria" panose="02040503050406030204" pitchFamily="18" charset="0"/>
              </a:rPr>
              <a:t>. В чём </a:t>
            </a:r>
            <a:r>
              <a:rPr lang="ru-RU" sz="4800" b="1" i="1" dirty="0" smtClean="0">
                <a:latin typeface="Cambria" panose="02040503050406030204" pitchFamily="18" charset="0"/>
              </a:rPr>
              <a:t>школьник </a:t>
            </a:r>
            <a:r>
              <a:rPr lang="ru-RU" sz="4800" b="1" i="1" dirty="0">
                <a:latin typeface="Cambria" panose="02040503050406030204" pitchFamily="18" charset="0"/>
              </a:rPr>
              <a:t>носит свои чертежи?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0132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в уксусе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в глобусе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в пандусе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в тубусе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9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Cambria" panose="02040503050406030204" pitchFamily="18" charset="0"/>
              </a:rPr>
              <a:t>13</a:t>
            </a:r>
            <a:r>
              <a:rPr lang="ru-RU" sz="4800" b="1" i="1" dirty="0">
                <a:latin typeface="Cambria" panose="02040503050406030204" pitchFamily="18" charset="0"/>
              </a:rPr>
              <a:t>. В чём </a:t>
            </a:r>
            <a:r>
              <a:rPr lang="ru-RU" sz="4800" b="1" i="1" dirty="0" smtClean="0">
                <a:latin typeface="Cambria" panose="02040503050406030204" pitchFamily="18" charset="0"/>
              </a:rPr>
              <a:t>школьник </a:t>
            </a:r>
            <a:r>
              <a:rPr lang="ru-RU" sz="4800" b="1" i="1" dirty="0">
                <a:latin typeface="Cambria" panose="02040503050406030204" pitchFamily="18" charset="0"/>
              </a:rPr>
              <a:t>носит свои чертежи?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7464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в уксусе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в глобусе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в пандусе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в тубусе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14. Как называется учебное пособие — сборник каких-нибудь избранных произведений или отрывков из них?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2183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Антология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Альманах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Монография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Хрестоматия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3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14. Как называется учебное пособие — сборник каких-нибудь избранных произведений или отрывков из них?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2037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Антология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Альманах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Монография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Хрестоматия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1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ambria" panose="02040503050406030204" pitchFamily="18" charset="0"/>
              </a:rPr>
              <a:t>1. Что лежит в портфеле у каждого школьника?</a:t>
            </a:r>
            <a:endParaRPr lang="ru-RU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00579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Утренник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(В) Дневник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Ночник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Вечерник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15. Как японцы обычно обращаются к своему учителю?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1740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Камикадзе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Самурай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Сэнсэй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Икебана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15. Как японцы обычно обращаются к своему учителю?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11284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Камикадзе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Самурай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Сэнсэй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Икебана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9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16. Что чаще всего "забывают" школьники дома?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779339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 Завтрак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Спортивную форму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Учебники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Дневник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16. Что чаще всего "забывают" школьники дома?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544292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 Завтрак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Спортивную форму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Учебники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Дневник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9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17. Какой "камень" науки "грызут" </a:t>
            </a:r>
            <a:r>
              <a:rPr lang="ru-RU" sz="4800" b="1" i="1" dirty="0" smtClean="0">
                <a:latin typeface="Cambria" panose="02040503050406030204" pitchFamily="18" charset="0"/>
              </a:rPr>
              <a:t>школьники?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8739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 Топаз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Алмаз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Гранит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Булыжник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17. Какой "камень" науки "грызут" </a:t>
            </a:r>
            <a:r>
              <a:rPr lang="ru-RU" sz="4800" b="1" i="1" dirty="0" smtClean="0">
                <a:latin typeface="Cambria" panose="02040503050406030204" pitchFamily="18" charset="0"/>
              </a:rPr>
              <a:t>школьники?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4425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 Топаз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Алмаз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Гранит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Булыжник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18. Как называется не сданный вовремя </a:t>
            </a:r>
            <a:r>
              <a:rPr lang="ru-RU" sz="4800" b="1" i="1" dirty="0" smtClean="0">
                <a:latin typeface="Cambria" panose="02040503050406030204" pitchFamily="18" charset="0"/>
              </a:rPr>
              <a:t>экзамен?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86655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Прокол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err="1" smtClean="0">
                          <a:latin typeface="Cambria" panose="02040503050406030204" pitchFamily="18" charset="0"/>
                        </a:rPr>
                        <a:t>Висяк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Хвост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Шлейф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9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18. Как называется не сданный вовремя </a:t>
            </a:r>
            <a:r>
              <a:rPr lang="ru-RU" sz="4800" b="1" i="1" dirty="0" smtClean="0">
                <a:latin typeface="Cambria" panose="02040503050406030204" pitchFamily="18" charset="0"/>
              </a:rPr>
              <a:t>экзамен?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63254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Прокол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err="1" smtClean="0">
                          <a:latin typeface="Cambria" panose="02040503050406030204" pitchFamily="18" charset="0"/>
                        </a:rPr>
                        <a:t>Висяк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Хвост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Шлейф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34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19. В какой форме студент вуза сдает зачет по физкультуре?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07136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В повествовательной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В </a:t>
                      </a:r>
                      <a:r>
                        <a:rPr lang="en-US" b="1" dirty="0" smtClean="0">
                          <a:latin typeface="Cambria" panose="02040503050406030204" pitchFamily="18" charset="0"/>
                        </a:rPr>
                        <a:t>x</a:t>
                      </a:r>
                      <a:r>
                        <a:rPr lang="ru-RU" b="1" dirty="0" err="1" smtClean="0">
                          <a:latin typeface="Cambria" panose="02040503050406030204" pitchFamily="18" charset="0"/>
                        </a:rPr>
                        <a:t>ронической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В форме протеста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В спортивной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3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19. В какой форме студент вуза сдает зачет по физкультуре?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8443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В повествовательной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В </a:t>
                      </a:r>
                      <a:r>
                        <a:rPr lang="en-US" b="1" dirty="0" smtClean="0">
                          <a:latin typeface="Cambria" panose="02040503050406030204" pitchFamily="18" charset="0"/>
                        </a:rPr>
                        <a:t>x</a:t>
                      </a:r>
                      <a:r>
                        <a:rPr lang="ru-RU" b="1" dirty="0" err="1" smtClean="0">
                          <a:latin typeface="Cambria" panose="02040503050406030204" pitchFamily="18" charset="0"/>
                        </a:rPr>
                        <a:t>ронической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В форме протеста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В спортивной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92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276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Cambria" panose="02040503050406030204" pitchFamily="18" charset="0"/>
              </a:rPr>
              <a:t>2. Какую работу проводят школьники при плохом усвоении материала?</a:t>
            </a:r>
            <a:endParaRPr lang="ru-RU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556325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Над родителями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Над учителями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Над ошибками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Над директором школы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20. Какой из этих этапов истории не имеет соответствующего школьного учебника?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3420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Древний мир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Средние века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Новейшая история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Советская перестройка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6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20. Какой из этих этапов истории не имеет соответствующего школьного учебника?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9725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Древний мир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Средние века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Новейшая история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Советская перестройка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93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21. Что преподаватель обычно предлагает сделать </a:t>
            </a:r>
            <a:r>
              <a:rPr lang="ru-RU" sz="4800" b="1" i="1" dirty="0" smtClean="0">
                <a:latin typeface="Cambria" panose="02040503050406030204" pitchFamily="18" charset="0"/>
              </a:rPr>
              <a:t>студентам </a:t>
            </a:r>
            <a:r>
              <a:rPr lang="ru-RU" sz="4800" b="1" i="1" dirty="0">
                <a:latin typeface="Cambria" panose="02040503050406030204" pitchFamily="18" charset="0"/>
              </a:rPr>
              <a:t>на экзамене?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26582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Ответить на вопросы билета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Воспользоваться шпаргалкой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Дать ему взятку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Выпить для храбрости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21. Что преподаватель обычно предлагает сделать </a:t>
            </a:r>
            <a:r>
              <a:rPr lang="ru-RU" sz="4800" b="1" i="1" dirty="0" smtClean="0">
                <a:latin typeface="Cambria" panose="02040503050406030204" pitchFamily="18" charset="0"/>
              </a:rPr>
              <a:t>студентам </a:t>
            </a:r>
            <a:r>
              <a:rPr lang="ru-RU" sz="4800" b="1" i="1" dirty="0">
                <a:latin typeface="Cambria" panose="02040503050406030204" pitchFamily="18" charset="0"/>
              </a:rPr>
              <a:t>на экзамене?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40445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Ответить на вопросы билета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Воспользоваться шпаргалкой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Дать ему взятку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Выпить для храбрости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93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22. Каким образом аспирант в Швеции оповещает коллег и общественность о предстоящей защите диссертации?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0549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Приглашает всех на чай с тортом в форме книги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Прибивает диссертацию к стене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Троекратно кричит c балкона университета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Рассылает специальные открытки в форме обложки диссертации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4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22. Каким образом аспирант в Швеции оповещает коллег и общественность о предстоящей защите диссертации?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321511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Приглашает всех на чай с тортом в форме книги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Прибивает диссертацию к стене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Троекратно кричит c балкона университета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Рассылает специальные открытки в форме обложки диссертации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2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23. Что выдают школьникам в начале учебного года?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17568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Правду в глаза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Стипендию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Учебники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Аттестат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23. Что выдают школьникам в начале учебного года?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37756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Правду в глаза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Стипендию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Учебники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Аттестат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55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24. Что из этого является учеными степенями?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69401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Кандидат наук и доктор наук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Младший научный сотрудник и старший научный сотрудник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Член-корреспондент и академик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Доцент и профессор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0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24. Что из этого является учеными степенями?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19927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Кандидат наук и доктор наук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Младший научный сотрудник и старший научный сотрудник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Член-корреспондент и академик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Доцент и профессор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2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276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Cambria" panose="02040503050406030204" pitchFamily="18" charset="0"/>
              </a:rPr>
              <a:t>2. Какую работу проводят школьники при плохом усвоении материала?</a:t>
            </a:r>
            <a:endParaRPr lang="ru-RU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24734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Над родителями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Над учителями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Над ошибками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Над директором школы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86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25. Какой документ выдают выпускнику </a:t>
            </a:r>
            <a:r>
              <a:rPr lang="ru-RU" sz="4800" b="1" i="1" dirty="0" smtClean="0">
                <a:latin typeface="Cambria" panose="02040503050406030204" pitchFamily="18" charset="0"/>
              </a:rPr>
              <a:t>школы?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83204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Аттестат 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Справку об освобождении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Удостоверение личности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Диплом зрелости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117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25. Какой документ выдают выпускнику </a:t>
            </a:r>
            <a:r>
              <a:rPr lang="ru-RU" sz="4800" b="1" i="1" dirty="0" smtClean="0">
                <a:latin typeface="Cambria" panose="02040503050406030204" pitchFamily="18" charset="0"/>
              </a:rPr>
              <a:t>школы?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54691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Аттестат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Справку об освобождении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Удостоверение личности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Диплом зрелости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30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47365"/>
            <a:ext cx="9144000" cy="2387600"/>
          </a:xfrm>
        </p:spPr>
        <p:txBody>
          <a:bodyPr/>
          <a:lstStyle/>
          <a:p>
            <a:r>
              <a:rPr lang="ru-RU" b="1" i="1" dirty="0" smtClean="0">
                <a:latin typeface="Cambria" panose="02040503050406030204" pitchFamily="18" charset="0"/>
              </a:rPr>
              <a:t>Спасибо за участие!</a:t>
            </a:r>
            <a:endParaRPr lang="ru-RU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80315"/>
            <a:ext cx="9144000" cy="22349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3</a:t>
            </a:r>
            <a:r>
              <a:rPr lang="ru-RU" sz="4800" b="1" i="1" dirty="0" smtClean="0">
                <a:latin typeface="Cambria" panose="02040503050406030204" pitchFamily="18" charset="0"/>
              </a:rPr>
              <a:t>. Как отличники средней школы "подтягивают" отстающих одноклассников?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8072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Берут на контроль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Берут на заметку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Берут на буксир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Берут на цугундер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80315"/>
            <a:ext cx="9144000" cy="2234955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Cambria" panose="02040503050406030204" pitchFamily="18" charset="0"/>
              </a:rPr>
              <a:t>3</a:t>
            </a:r>
            <a:r>
              <a:rPr lang="ru-RU" sz="4800" b="1" i="1" dirty="0" smtClean="0">
                <a:latin typeface="Cambria" panose="02040503050406030204" pitchFamily="18" charset="0"/>
              </a:rPr>
              <a:t>. Как отличники средней школы "подтягивают" отстающих одноклассников?</a:t>
            </a:r>
            <a:endParaRPr lang="ru-RU" sz="4800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786396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Берут на контроль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Берут на заметку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Берут на буксир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Берут на цугундер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89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Cambria" panose="02040503050406030204" pitchFamily="18" charset="0"/>
              </a:rPr>
              <a:t>4</a:t>
            </a:r>
            <a:r>
              <a:rPr lang="ru-RU" b="1" i="1" dirty="0" smtClean="0">
                <a:latin typeface="Cambria" panose="02040503050406030204" pitchFamily="18" charset="0"/>
              </a:rPr>
              <a:t>. Как школьники иначе называют шпаргалку?</a:t>
            </a:r>
            <a:endParaRPr lang="ru-RU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590613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бомба</a:t>
                      </a:r>
                      <a:endParaRPr lang="ru-RU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петарда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фугас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граната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1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Cambria" panose="02040503050406030204" pitchFamily="18" charset="0"/>
              </a:rPr>
              <a:t>4</a:t>
            </a:r>
            <a:r>
              <a:rPr lang="ru-RU" b="1" i="1" dirty="0" smtClean="0">
                <a:latin typeface="Cambria" panose="02040503050406030204" pitchFamily="18" charset="0"/>
              </a:rPr>
              <a:t>. Как школьники иначе называют шпаргалку?</a:t>
            </a:r>
            <a:endParaRPr lang="ru-RU" b="1" i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500"/>
              </p:ext>
            </p:extLst>
          </p:nvPr>
        </p:nvGraphicFramePr>
        <p:xfrm>
          <a:off x="2032000" y="4288665"/>
          <a:ext cx="8128000" cy="191895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876463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80800025"/>
                    </a:ext>
                  </a:extLst>
                </a:gridCol>
              </a:tblGrid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(А)</a:t>
                      </a:r>
                      <a:r>
                        <a:rPr lang="ru-RU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бомба</a:t>
                      </a:r>
                      <a:endParaRPr lang="ru-RU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(В) петарда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7021893"/>
                  </a:ext>
                </a:extLst>
              </a:tr>
              <a:tr h="9594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(Б) фугас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mbria" panose="02040503050406030204" pitchFamily="18" charset="0"/>
                        </a:rPr>
                        <a:t>(Г) граната</a:t>
                      </a:r>
                      <a:endParaRPr lang="ru-RU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2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0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1608</Words>
  <Application>Microsoft Office PowerPoint</Application>
  <PresentationFormat>Широкоэкранный</PresentationFormat>
  <Paragraphs>309</Paragraphs>
  <Slides>52</Slides>
  <Notes>52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Arial</vt:lpstr>
      <vt:lpstr>Calibri</vt:lpstr>
      <vt:lpstr>Calibri Light</vt:lpstr>
      <vt:lpstr>Cambria</vt:lpstr>
      <vt:lpstr>Gagalin</vt:lpstr>
      <vt:lpstr>Тема Office</vt:lpstr>
      <vt:lpstr>Специальное оформление</vt:lpstr>
      <vt:lpstr>В.и.к.т.о.р.и.н.а</vt:lpstr>
      <vt:lpstr>1. Что лежит в портфеле у каждого школьника?</vt:lpstr>
      <vt:lpstr>1. Что лежит в портфеле у каждого школьника?</vt:lpstr>
      <vt:lpstr>2. Какую работу проводят школьники при плохом усвоении материала?</vt:lpstr>
      <vt:lpstr>2. Какую работу проводят школьники при плохом усвоении материала?</vt:lpstr>
      <vt:lpstr>3. Как отличники средней школы "подтягивают" отстающих одноклассников?</vt:lpstr>
      <vt:lpstr>3. Как отличники средней школы "подтягивают" отстающих одноклассников?</vt:lpstr>
      <vt:lpstr>4. Как школьники иначе называют шпаргалку?</vt:lpstr>
      <vt:lpstr>4. Как школьники иначе называют шпаргалку?</vt:lpstr>
      <vt:lpstr>5. Как называется лицо, стоящее во главе управления университетом?</vt:lpstr>
      <vt:lpstr>5. Как называется лицо, стоящее во главе управления университетом?</vt:lpstr>
      <vt:lpstr>6. В каком школьном предмете изучается тема "Многочлен и его стандартный вид"?</vt:lpstr>
      <vt:lpstr>6. В каком школьном предмете изучается тема "Многочлен и его стандартный вид"?</vt:lpstr>
      <vt:lpstr>7. Кто составляет расписание школьных занятий?</vt:lpstr>
      <vt:lpstr>7. Кто составляет расписание школьных занятий?</vt:lpstr>
      <vt:lpstr>8. На каком уроке школьники узнают о вакуолях?</vt:lpstr>
      <vt:lpstr>8. На каком уроке школьники узнают о вакуолях?</vt:lpstr>
      <vt:lpstr>9. В каком городе нет филиала Санкт-Петербургского Нахимовского училища?</vt:lpstr>
      <vt:lpstr>9. В каком городе нет филиала Санкт-Петербургского Нахимовского училища?</vt:lpstr>
      <vt:lpstr>10. Как называется город в США, где расположен всемирно известный Гарвардский университет?</vt:lpstr>
      <vt:lpstr>10. Как называется город в США, где расположен всемирно известный Гарвардский университет?</vt:lpstr>
      <vt:lpstr>11. Назовите старинное студенческое название университета, употребляемое и в наши дни.</vt:lpstr>
      <vt:lpstr>11. Назовите старинное студенческое название университета, употребляемое и в наши дни.</vt:lpstr>
      <vt:lpstr>12. Как в школе иначе называют плохую отметку?</vt:lpstr>
      <vt:lpstr>12. Как в школе иначе называют плохую отметку?</vt:lpstr>
      <vt:lpstr>13. В чём школьник носит свои чертежи?</vt:lpstr>
      <vt:lpstr>13. В чём школьник носит свои чертежи?</vt:lpstr>
      <vt:lpstr>14. Как называется учебное пособие — сборник каких-нибудь избранных произведений или отрывков из них?</vt:lpstr>
      <vt:lpstr>14. Как называется учебное пособие — сборник каких-нибудь избранных произведений или отрывков из них?</vt:lpstr>
      <vt:lpstr>15. Как японцы обычно обращаются к своему учителю?</vt:lpstr>
      <vt:lpstr>15. Как японцы обычно обращаются к своему учителю?</vt:lpstr>
      <vt:lpstr>16. Что чаще всего "забывают" школьники дома?</vt:lpstr>
      <vt:lpstr>16. Что чаще всего "забывают" школьники дома?</vt:lpstr>
      <vt:lpstr>17. Какой "камень" науки "грызут" школьники?</vt:lpstr>
      <vt:lpstr>17. Какой "камень" науки "грызут" школьники?</vt:lpstr>
      <vt:lpstr>18. Как называется не сданный вовремя экзамен?</vt:lpstr>
      <vt:lpstr>18. Как называется не сданный вовремя экзамен?</vt:lpstr>
      <vt:lpstr>19. В какой форме студент вуза сдает зачет по физкультуре?</vt:lpstr>
      <vt:lpstr>19. В какой форме студент вуза сдает зачет по физкультуре?</vt:lpstr>
      <vt:lpstr>20. Какой из этих этапов истории не имеет соответствующего школьного учебника?</vt:lpstr>
      <vt:lpstr>20. Какой из этих этапов истории не имеет соответствующего школьного учебника?</vt:lpstr>
      <vt:lpstr>21. Что преподаватель обычно предлагает сделать студентам на экзамене?</vt:lpstr>
      <vt:lpstr>21. Что преподаватель обычно предлагает сделать студентам на экзамене?</vt:lpstr>
      <vt:lpstr>22. Каким образом аспирант в Швеции оповещает коллег и общественность о предстоящей защите диссертации?</vt:lpstr>
      <vt:lpstr>22. Каким образом аспирант в Швеции оповещает коллег и общественность о предстоящей защите диссертации?</vt:lpstr>
      <vt:lpstr>23. Что выдают школьникам в начале учебного года?</vt:lpstr>
      <vt:lpstr>23. Что выдают школьникам в начале учебного года?</vt:lpstr>
      <vt:lpstr>24. Что из этого является учеными степенями?</vt:lpstr>
      <vt:lpstr>24. Что из этого является учеными степенями?</vt:lpstr>
      <vt:lpstr>25. Какой документ выдают выпускнику школы?</vt:lpstr>
      <vt:lpstr>25. Какой документ выдают выпускнику школы?</vt:lpstr>
      <vt:lpstr>Спасибо за участие!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Пользователь</dc:creator>
  <cp:lastModifiedBy>rt1</cp:lastModifiedBy>
  <cp:revision>15</cp:revision>
  <dcterms:created xsi:type="dcterms:W3CDTF">2022-02-08T07:53:59Z</dcterms:created>
  <dcterms:modified xsi:type="dcterms:W3CDTF">2023-12-18T18:02:46Z</dcterms:modified>
</cp:coreProperties>
</file>