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4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5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8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4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6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6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0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9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6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9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100000">
              <a:schemeClr val="accent1">
                <a:lumMod val="6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122" y="2385654"/>
            <a:ext cx="6813756" cy="1325563"/>
          </a:xfrm>
        </p:spPr>
        <p:txBody>
          <a:bodyPr>
            <a:normAutofit/>
          </a:bodyPr>
          <a:lstStyle>
            <a:lvl1pPr algn="ctr">
              <a:defRPr sz="3500" b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accent4"/>
                </a:solidFill>
                <a:latin typeface="Open san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495800" y="5043949"/>
            <a:ext cx="3200400" cy="60468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Узнать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5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100000">
              <a:schemeClr val="accent1">
                <a:lumMod val="61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9806" y="1795719"/>
            <a:ext cx="8890819" cy="3115495"/>
          </a:xfrm>
          <a:ln>
            <a:noFill/>
          </a:ln>
        </p:spPr>
        <p:txBody>
          <a:bodyPr/>
          <a:lstStyle>
            <a:lvl1pPr algn="ctr">
              <a:defRPr sz="3500" b="1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TextBox 5">
            <a:hlinkClick r:id="" action="ppaction://hlinkshowjump?jump=nextslide" highlightClick="1"/>
          </p:cNvPr>
          <p:cNvSpPr txBox="1"/>
          <p:nvPr userDrawn="1"/>
        </p:nvSpPr>
        <p:spPr>
          <a:xfrm>
            <a:off x="3442518" y="5402949"/>
            <a:ext cx="5545393" cy="461665"/>
          </a:xfrm>
          <a:prstGeom prst="actionButtonForwardNex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latin typeface="Open sans"/>
                <a:hlinkClick r:id="rId2" action="ppaction://hlinksldjump"/>
              </a:rPr>
              <a:t>Вернуться к выбору</a:t>
            </a:r>
            <a:r>
              <a:rPr lang="ru-RU" sz="2400" b="1" i="0" baseline="0" dirty="0" smtClean="0">
                <a:solidFill>
                  <a:schemeClr val="bg1"/>
                </a:solidFill>
                <a:latin typeface="Open sans"/>
                <a:hlinkClick r:id="rId2" action="ppaction://hlinksldjump"/>
              </a:rPr>
              <a:t> тем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hlinkClick r:id="rId2" action="ppaction://hlinksldjump"/>
              </a:rPr>
              <a:t>→</a:t>
            </a:r>
            <a:endParaRPr lang="ru-RU" sz="2400" b="1" i="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8784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2C8A-7D08-456D-9708-26038100438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B393-EEBB-41C6-A467-265C51928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100000">
              <a:schemeClr val="accent1">
                <a:lumMod val="61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4652" y="4981433"/>
            <a:ext cx="3234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Gagalin" panose="00000500000000000000" pitchFamily="50" charset="0"/>
              </a:rPr>
              <a:t>игру разработала: </a:t>
            </a:r>
          </a:p>
          <a:p>
            <a:pPr algn="r"/>
            <a:r>
              <a:rPr lang="ru-RU" dirty="0">
                <a:latin typeface="Gagalin" panose="00000500000000000000" pitchFamily="50" charset="0"/>
              </a:rPr>
              <a:t>ПЕДАГОГ ДОПОЛНИТЕЛЬНОГО ОБРАЗОВАНИЯ </a:t>
            </a:r>
          </a:p>
          <a:p>
            <a:pPr algn="r"/>
            <a:r>
              <a:rPr lang="ru-RU" dirty="0">
                <a:latin typeface="Gagalin" panose="00000500000000000000" pitchFamily="50" charset="0"/>
              </a:rPr>
              <a:t>МБУ ДО </a:t>
            </a:r>
            <a:r>
              <a:rPr lang="ru-RU" dirty="0" err="1">
                <a:latin typeface="Gagalin" panose="00000500000000000000" pitchFamily="50" charset="0"/>
              </a:rPr>
              <a:t>г.Ульяновска</a:t>
            </a:r>
            <a:r>
              <a:rPr lang="ru-RU" dirty="0">
                <a:latin typeface="Gagalin" panose="00000500000000000000" pitchFamily="50" charset="0"/>
              </a:rPr>
              <a:t> </a:t>
            </a:r>
          </a:p>
          <a:p>
            <a:pPr algn="r"/>
            <a:r>
              <a:rPr lang="ru-RU" dirty="0">
                <a:latin typeface="Gagalin" panose="00000500000000000000" pitchFamily="50" charset="0"/>
              </a:rPr>
              <a:t>«ЦДТ №2»</a:t>
            </a:r>
          </a:p>
          <a:p>
            <a:pPr algn="r"/>
            <a:r>
              <a:rPr lang="ru-RU" dirty="0" err="1">
                <a:latin typeface="Gagalin" panose="00000500000000000000" pitchFamily="50" charset="0"/>
              </a:rPr>
              <a:t>Лычкина</a:t>
            </a:r>
            <a:r>
              <a:rPr lang="ru-RU" dirty="0">
                <a:latin typeface="Gagalin" panose="00000500000000000000" pitchFamily="50" charset="0"/>
              </a:rPr>
              <a:t> Татьяна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19637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270456"/>
            <a:ext cx="11526591" cy="5074275"/>
          </a:xfrm>
        </p:spPr>
        <p:txBody>
          <a:bodyPr anchor="t"/>
          <a:lstStyle/>
          <a:p>
            <a:r>
              <a:rPr lang="ru-RU" dirty="0" smtClean="0"/>
              <a:t>Языков Н.М.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1221368"/>
            <a:ext cx="3121152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180304"/>
            <a:ext cx="11719774" cy="486821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Его деятельность неоднозначно оценивается современными историками. Одни склоняются к тому, что он заложил мощный фундамент для развития советской России, направив ее на путь индустриализации и проведя ряд важных социальных реформ. Другие считают, что его деятельность носила деструктивный характер для страны, а многие его идеи были утопическими и показали свою несостоятельность. Тем не менее, он без сомнения считается самым известным и успешным революционером, который отличался живым умом и пламенной верой в идеи коммунизма.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93183"/>
            <a:ext cx="8890819" cy="5215944"/>
          </a:xfrm>
        </p:spPr>
        <p:txBody>
          <a:bodyPr anchor="t"/>
          <a:lstStyle/>
          <a:p>
            <a:r>
              <a:rPr lang="ru-RU" dirty="0" err="1" smtClean="0"/>
              <a:t>В.И.Ленин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5" y="734096"/>
            <a:ext cx="3593206" cy="46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8" y="837128"/>
            <a:ext cx="10586434" cy="38507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Этот живописец получил свое признание еще при жизни, а его известными картинами являются полотна “Колхозный праздник”, “Фашист пролетел”, “Ужин трактористов”, “Летом” и другие. В нашей статье мы рассмотрим биографию художника и его основные картины, а также кратко рассмотрим ключевые особенности его творчества.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206063"/>
            <a:ext cx="8890819" cy="5151548"/>
          </a:xfrm>
        </p:spPr>
        <p:txBody>
          <a:bodyPr anchor="t"/>
          <a:lstStyle/>
          <a:p>
            <a:r>
              <a:rPr lang="ru-RU" dirty="0" smtClean="0"/>
              <a:t>Пластов А.А.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91" y="1468190"/>
            <a:ext cx="5293218" cy="34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257578"/>
            <a:ext cx="11745532" cy="47265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Внес весомый вклад в развитие народного образования в стране, инициировал ряд важнейших начинаний в сфере просвещения. Благодаря ему в учебных заведениях были введены новаторские формы обучения, а сами педагоги стали проходить квалификационные курсы. Обучением народа стали заниматься учителя-профессионалы.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80304"/>
            <a:ext cx="8890819" cy="5280337"/>
          </a:xfrm>
        </p:spPr>
        <p:txBody>
          <a:bodyPr anchor="t"/>
          <a:lstStyle/>
          <a:p>
            <a:r>
              <a:rPr lang="ru-RU" dirty="0" err="1" smtClean="0"/>
              <a:t>И.Н.Ульянов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73" y="772730"/>
            <a:ext cx="3503053" cy="46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180304"/>
            <a:ext cx="11912958" cy="48166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Сегодня его многие считают «гробовщиком» русской монархии, обвиняя как в смерти царской семьи, так и в том кровавом хаосе, который случился после низвержения монархии. Он побывал на самой вершине власти, впервые в истории став самым молодым правителем огромной России не по праву наследования: на эту вершину его ненадолго «занесло» революционным ветром. Но этим же ветром его и «сдуло» с престола. По легенде, из Зимнего дворца ему пришлось бежать в женском платье. Одни говорят – в одежде медсестры, другие утверждают – горничной.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15910"/>
            <a:ext cx="8890819" cy="5280337"/>
          </a:xfrm>
        </p:spPr>
        <p:txBody>
          <a:bodyPr anchor="t"/>
          <a:lstStyle/>
          <a:p>
            <a:r>
              <a:rPr lang="ru-RU" dirty="0" smtClean="0"/>
              <a:t>Керенский А.Ф.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98" y="850006"/>
            <a:ext cx="3168203" cy="44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3" y="141668"/>
            <a:ext cx="11900079" cy="482957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2005 году 4 сентября перед зданием Ульяновской областной научной библиотеки было проведено торжественное открытие этого монумента.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619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975077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73664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220659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80275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7114397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bg1"/>
                          </a:solidFill>
                          <a:latin typeface="Open sans"/>
                        </a:rPr>
                        <a:t>ИЗВЕСТНЫЕ</a:t>
                      </a:r>
                      <a:r>
                        <a:rPr lang="ru-RU" baseline="0" smtClean="0">
                          <a:solidFill>
                            <a:schemeClr val="bg1"/>
                          </a:solidFill>
                          <a:latin typeface="Open sans"/>
                        </a:rPr>
                        <a:t> ПИСАТЕЛИ</a:t>
                      </a:r>
                      <a:endParaRPr lang="ru-RU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2" action="ppaction://hlinksldjump"/>
                        </a:rPr>
                        <a:t>200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3" action="ppaction://hlinksldjump"/>
                        </a:rPr>
                        <a:t>400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4" action="ppaction://hlinksldjump"/>
                        </a:rPr>
                        <a:t>600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5" action="ppaction://hlinksldjump"/>
                        </a:rPr>
                        <a:t>800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28397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ЗНАМЕНИТОСТИ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 СИМБИРСКА</a:t>
                      </a:r>
                      <a:endParaRPr lang="ru-RU" b="1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6" action="ppaction://hlinksldjump"/>
                        </a:rPr>
                        <a:t>200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7" action="ppaction://hlinksldjump"/>
                        </a:rPr>
                        <a:t>400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8" action="ppaction://hlinksldjump"/>
                        </a:rPr>
                        <a:t>600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9" action="ppaction://hlinksldjump"/>
                        </a:rPr>
                        <a:t>800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78202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ДОСТОПРИМЕЧАТЕЛЬНОСТИ РОДНОГО КРАЯ</a:t>
                      </a:r>
                      <a:endParaRPr lang="ru-RU" b="1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0" action="ppaction://hlinksldjump"/>
                        </a:rPr>
                        <a:t>200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1" action="ppaction://hlinksldjump"/>
                        </a:rPr>
                        <a:t>400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2" action="ppaction://hlinksldjump"/>
                        </a:rPr>
                        <a:t>600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3" action="ppaction://hlinksldjump"/>
                        </a:rPr>
                        <a:t>800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366981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ИСТОРИЯ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 ГОРОДА</a:t>
                      </a:r>
                      <a:endParaRPr lang="ru-RU" b="1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4" action="ppaction://hlinksldjump"/>
                        </a:rPr>
                        <a:t>200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5" action="ppaction://hlinksldjump"/>
                        </a:rPr>
                        <a:t>400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6" action="ppaction://hlinksldjump"/>
                        </a:rPr>
                        <a:t>600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7" action="ppaction://hlinksldjump"/>
                        </a:rPr>
                        <a:t>800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5020101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ЗНАМЕНАТЕЛЬНЫЕ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Open sans"/>
                        </a:rPr>
                        <a:t> СОБЫТИЯ</a:t>
                      </a:r>
                      <a:endParaRPr lang="ru-RU" b="1" dirty="0">
                        <a:solidFill>
                          <a:schemeClr val="bg1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8" action="ppaction://hlinksldjump"/>
                        </a:rPr>
                        <a:t>200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19" action="ppaction://hlinksldjump"/>
                        </a:rPr>
                        <a:t>400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20" action="ppaction://hlinksldjump"/>
                        </a:rPr>
                        <a:t>600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/>
                          </a:solidFill>
                          <a:latin typeface="Open sans"/>
                          <a:hlinkClick r:id="rId21" action="ppaction://hlinksldjump"/>
                        </a:rPr>
                        <a:t>800</a:t>
                      </a:r>
                      <a:endParaRPr lang="ru-RU" sz="2800" b="1" dirty="0">
                        <a:solidFill>
                          <a:schemeClr val="accent4"/>
                        </a:solidFill>
                        <a:latin typeface="Open sans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189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54546"/>
            <a:ext cx="8890819" cy="5190185"/>
          </a:xfrm>
        </p:spPr>
        <p:txBody>
          <a:bodyPr anchor="t"/>
          <a:lstStyle/>
          <a:p>
            <a:r>
              <a:rPr lang="ru-RU" dirty="0" smtClean="0"/>
              <a:t>Памятник букве «Ё»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0" y="862882"/>
            <a:ext cx="5124580" cy="44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3" y="257578"/>
            <a:ext cx="11874321" cy="47265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 2018 года этот мост считался самым длинным из когда-либо построенных Россией мостов и нередко назывался самым длинным в Европе.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15910"/>
            <a:ext cx="8890819" cy="5280337"/>
          </a:xfrm>
        </p:spPr>
        <p:txBody>
          <a:bodyPr anchor="t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Президентский мост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93" y="1171978"/>
            <a:ext cx="5782614" cy="4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540913"/>
            <a:ext cx="11977352" cy="440457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 достопримечательность располагается на востоке Приволжской возвышенности, его площадь составляет 43 600 га и является территорией федерального значения.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206063"/>
            <a:ext cx="8890819" cy="5177306"/>
          </a:xfrm>
        </p:spPr>
        <p:txBody>
          <a:bodyPr anchor="t"/>
          <a:lstStyle/>
          <a:p>
            <a:r>
              <a:rPr lang="ru-RU" dirty="0" smtClean="0"/>
              <a:t>Национальный парк «Сенгилеевские горы»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90" y="1419896"/>
            <a:ext cx="6632620" cy="40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1" y="206062"/>
            <a:ext cx="11694017" cy="47909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 времена СССР, в Ульяновске, он считался самой важной достопримечательностью города. Но после распада СССР, это </a:t>
            </a:r>
            <a:r>
              <a:rPr lang="ru-RU" dirty="0" err="1" smtClean="0">
                <a:solidFill>
                  <a:schemeClr val="bg1"/>
                </a:solidFill>
              </a:rPr>
              <a:t>место,являвшееся</a:t>
            </a:r>
            <a:r>
              <a:rPr lang="ru-RU" dirty="0" smtClean="0">
                <a:solidFill>
                  <a:schemeClr val="bg1"/>
                </a:solidFill>
              </a:rPr>
              <a:t> любимым местом для многих местных жителей и центром притяжения гостей </a:t>
            </a:r>
            <a:r>
              <a:rPr lang="ru-RU" dirty="0" err="1" smtClean="0">
                <a:solidFill>
                  <a:schemeClr val="bg1"/>
                </a:solidFill>
              </a:rPr>
              <a:t>города,со</a:t>
            </a:r>
            <a:r>
              <a:rPr lang="ru-RU" dirty="0" smtClean="0">
                <a:solidFill>
                  <a:schemeClr val="bg1"/>
                </a:solidFill>
              </a:rPr>
              <a:t> временем пришел в упадок. Его интересные статуи и другие объекты стали походить больше на руины. Несмотря на всё это, жители города не перестают приходить сюда. В недавнем времени, это место восстановлено частично.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03031"/>
            <a:ext cx="8890819" cy="5241701"/>
          </a:xfrm>
        </p:spPr>
        <p:txBody>
          <a:bodyPr anchor="t"/>
          <a:lstStyle/>
          <a:p>
            <a:r>
              <a:rPr lang="ru-RU" dirty="0" smtClean="0"/>
              <a:t>Парк Дружбы Народов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94" y="1223491"/>
            <a:ext cx="7314212" cy="4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399246"/>
            <a:ext cx="11771290" cy="45204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Кто и каком году основал главный город –крепость нашего края? Как первоначально назывался этот город-крепость?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225" y="154547"/>
            <a:ext cx="8664400" cy="5228822"/>
          </a:xfrm>
        </p:spPr>
        <p:txBody>
          <a:bodyPr anchor="t"/>
          <a:lstStyle/>
          <a:p>
            <a:r>
              <a:rPr lang="ru-RU" dirty="0" smtClean="0"/>
              <a:t>В 1648 году, «</a:t>
            </a:r>
            <a:r>
              <a:rPr lang="ru-RU" dirty="0" err="1" smtClean="0"/>
              <a:t>Синбирск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059019"/>
            <a:ext cx="8572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" y="231820"/>
            <a:ext cx="11732653" cy="47007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Он – один из виднейших государственных деятелей царствования Алексея Михайловича, которые, заложив основы преобразований, подготовили почву для будущих реформ Петра Великого.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652" y="1047135"/>
            <a:ext cx="10530348" cy="399681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Знаменитый русский писатель. Он принадлежал к купеческому сословию. Во времена строгих законов, когда под запретом были посещения чужих стран, он отправился в 2,5 годичное путешествие, работая переводчиком, посетив множество зарубежных стран, по окончанию которого написал свой знаменитый очерк о путешествии. О ком речь?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67425"/>
            <a:ext cx="8890819" cy="5254581"/>
          </a:xfrm>
        </p:spPr>
        <p:txBody>
          <a:bodyPr anchor="t"/>
          <a:lstStyle/>
          <a:p>
            <a:r>
              <a:rPr lang="ru-RU" dirty="0" smtClean="0"/>
              <a:t>Богдан Хитрово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80" y="824248"/>
            <a:ext cx="4121239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154546"/>
            <a:ext cx="11848564" cy="479094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Ульяновск — полиэтнический город. </a:t>
            </a:r>
            <a:r>
              <a:rPr lang="ru-RU" dirty="0" err="1" smtClean="0">
                <a:solidFill>
                  <a:schemeClr val="bg1"/>
                </a:solidFill>
              </a:rPr>
              <a:t>Бо́льшую</a:t>
            </a:r>
            <a:r>
              <a:rPr lang="ru-RU" dirty="0" smtClean="0">
                <a:solidFill>
                  <a:schemeClr val="bg1"/>
                </a:solidFill>
              </a:rPr>
              <a:t> часть населения составляют русские (77,6 %). Также проживают татары (12,64 %), чуваши (5,02 %), мордва (1,40 %), украинцы (1,02 %) и другие национальности. Более </a:t>
            </a:r>
            <a:r>
              <a:rPr lang="ru-RU" dirty="0" err="1" smtClean="0">
                <a:solidFill>
                  <a:schemeClr val="bg1"/>
                </a:solidFill>
              </a:rPr>
              <a:t>скольки</a:t>
            </a:r>
            <a:r>
              <a:rPr lang="ru-RU" dirty="0" smtClean="0">
                <a:solidFill>
                  <a:schemeClr val="bg1"/>
                </a:solidFill>
              </a:rPr>
              <a:t> народов проживает в Ульяновске?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41669"/>
            <a:ext cx="8890819" cy="5215942"/>
          </a:xfrm>
        </p:spPr>
        <p:txBody>
          <a:bodyPr anchor="t"/>
          <a:lstStyle/>
          <a:p>
            <a:r>
              <a:rPr lang="ru-RU" dirty="0" smtClean="0"/>
              <a:t>Более 80 народов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15" y="927278"/>
            <a:ext cx="9144000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154546"/>
            <a:ext cx="11874321" cy="47780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Какие крестьянские восстания проходили на территории нашей области?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67424"/>
            <a:ext cx="8890819" cy="5177307"/>
          </a:xfrm>
        </p:spPr>
        <p:txBody>
          <a:bodyPr anchor="t"/>
          <a:lstStyle/>
          <a:p>
            <a:r>
              <a:rPr lang="ru-RU" dirty="0" smtClean="0"/>
              <a:t>Восстания Степана Разина и Емельяна Пугачева.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4937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231820"/>
            <a:ext cx="11861442" cy="47007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 октября 1916 года произошло торжественное открытие этого монумента, изменившее и облегчившее жизнь горожанам.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03031"/>
            <a:ext cx="8890819" cy="5267459"/>
          </a:xfrm>
        </p:spPr>
        <p:txBody>
          <a:bodyPr anchor="t"/>
          <a:lstStyle/>
          <a:p>
            <a:r>
              <a:rPr lang="ru-RU" dirty="0" smtClean="0"/>
              <a:t>открытие железнодорожного моста через волгу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40" y="1390918"/>
            <a:ext cx="6877319" cy="39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115910"/>
            <a:ext cx="11822806" cy="476518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каком году был большой Симбирский пожар? Сколько дней он продолжался?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90152"/>
            <a:ext cx="8890819" cy="5331853"/>
          </a:xfrm>
        </p:spPr>
        <p:txBody>
          <a:bodyPr anchor="t"/>
          <a:lstStyle/>
          <a:p>
            <a:r>
              <a:rPr lang="ru-RU" dirty="0" smtClean="0"/>
              <a:t>в 1864 г. 13 августа (9 дней)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44" y="734097"/>
            <a:ext cx="8765111" cy="45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141668"/>
            <a:ext cx="11771291" cy="47909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21 июля 1918 года Симбирск был захвачен русско-чешским отрядом белогвардейцев под командованием </a:t>
            </a:r>
            <a:r>
              <a:rPr lang="ru-RU" dirty="0" err="1" smtClean="0">
                <a:solidFill>
                  <a:schemeClr val="bg1"/>
                </a:solidFill>
              </a:rPr>
              <a:t>Каппеля</a:t>
            </a:r>
            <a:r>
              <a:rPr lang="ru-RU" dirty="0" smtClean="0">
                <a:solidFill>
                  <a:schemeClr val="bg1"/>
                </a:solidFill>
              </a:rPr>
              <a:t>. 12 сентября 1918 года снова взят Симбирской Железной дивизией под командованием  кого это произошло?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348" y="619433"/>
            <a:ext cx="9896168" cy="4616244"/>
          </a:xfrm>
        </p:spPr>
        <p:txBody>
          <a:bodyPr anchor="t"/>
          <a:lstStyle/>
          <a:p>
            <a:r>
              <a:rPr lang="ru-RU" dirty="0" err="1" smtClean="0"/>
              <a:t>И.А.Гончаров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30" y="1327354"/>
            <a:ext cx="3099004" cy="36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41669"/>
            <a:ext cx="8890819" cy="5241700"/>
          </a:xfrm>
        </p:spPr>
        <p:txBody>
          <a:bodyPr anchor="t"/>
          <a:lstStyle/>
          <a:p>
            <a:r>
              <a:rPr lang="ru-RU" dirty="0" smtClean="0"/>
              <a:t>под командованием Гая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02" y="862885"/>
            <a:ext cx="4146996" cy="45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7" y="270456"/>
            <a:ext cx="10792496" cy="459775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 какие заслуги в 1672 году Симбирску был пожалован первый герб, представляющий собой льва с короной на голове, стоящий на задних лапах, обращенного в правую сторону и державшего меч в правой передней лапе?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115911"/>
            <a:ext cx="8890819" cy="5293216"/>
          </a:xfrm>
        </p:spPr>
        <p:txBody>
          <a:bodyPr anchor="t"/>
          <a:lstStyle/>
          <a:p>
            <a:r>
              <a:rPr lang="ru-RU" dirty="0" smtClean="0"/>
              <a:t>За успешную оборону то войск Степана Разина.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25585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393" y="855406"/>
            <a:ext cx="10530349" cy="415904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вошел в историю как реформатор русского литературного языка. Он обогатил язык, именно он придал современное толкование термину «промышленность». Никто кроме него не говорил так смело и так благородно, не скрывая никаких своих мнений и мыслей, хотя они и не соответствовали во всем тогдашнему правительству. О ком речь?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7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06" y="206477"/>
            <a:ext cx="8890819" cy="5176684"/>
          </a:xfrm>
        </p:spPr>
        <p:txBody>
          <a:bodyPr anchor="t"/>
          <a:lstStyle/>
          <a:p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Карамзин Н.М.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4" y="870155"/>
            <a:ext cx="3746091" cy="44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231820"/>
            <a:ext cx="11771290" cy="473942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Основную часть поэтического наследия его составляют сатирические стихи и пародии. Объектом его сатиры становились решительно все: консервативные власти и либералы, цензура и литераторы, славянофилы, помещики, сторонники «чистого искусства». Он прославился как «король рифмы», мастер эпиграммы, пародии, каламбура фельетона в стихах. Многие его каламбуры стали крылатыми выражениями («…Царство рифм — моя стихия, И легко пишу стихи я»).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283335"/>
            <a:ext cx="11101589" cy="5100034"/>
          </a:xfrm>
        </p:spPr>
        <p:txBody>
          <a:bodyPr anchor="t"/>
          <a:lstStyle/>
          <a:p>
            <a:r>
              <a:rPr lang="ru-RU" dirty="0" smtClean="0"/>
              <a:t>Минаев Д.Д.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7" y="785611"/>
            <a:ext cx="3606085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9" y="399245"/>
            <a:ext cx="11706895" cy="452048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его биографии много интересных событий. За свою недолгую жизнь, а прожил он всего 43 года, ему удалось навсегда запечатлеть свое имя в истории русской </a:t>
            </a:r>
            <a:r>
              <a:rPr lang="ru-RU" dirty="0" err="1" smtClean="0">
                <a:solidFill>
                  <a:schemeClr val="bg1"/>
                </a:solidFill>
              </a:rPr>
              <a:t>литературы.Он</a:t>
            </a:r>
            <a:r>
              <a:rPr lang="ru-RU" dirty="0" smtClean="0">
                <a:solidFill>
                  <a:schemeClr val="bg1"/>
                </a:solidFill>
              </a:rPr>
              <a:t>– русский поэт эпохи романтизма. Является одним из самых выдающихся представителей золотого века русской поэзии. Гоголь называл его любимым поэтом.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953</Words>
  <Application>Microsoft Office PowerPoint</Application>
  <PresentationFormat>Широкоэкранный</PresentationFormat>
  <Paragraphs>70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Gagalin</vt:lpstr>
      <vt:lpstr>Open sans</vt:lpstr>
      <vt:lpstr>Times New Roman</vt:lpstr>
      <vt:lpstr>Тема Office</vt:lpstr>
      <vt:lpstr>Презентация PowerPoint</vt:lpstr>
      <vt:lpstr>Презентация PowerPoint</vt:lpstr>
      <vt:lpstr>Знаменитый русский писатель. Он принадлежал к купеческому сословию. Во времена строгих законов, когда под запретом были посещения чужих стран, он отправился в 2,5 годичное путешествие, работая переводчиком, посетив множество зарубежных стран, по окончанию которого написал свой знаменитый очерк о путешествии. О ком речь? </vt:lpstr>
      <vt:lpstr>И.А.Гончаров</vt:lpstr>
      <vt:lpstr>Он вошел в историю как реформатор русского литературного языка. Он обогатил язык, именно он придал современное толкование термину «промышленность». Никто кроме него не говорил так смело и так благородно, не скрывая никаких своих мнений и мыслей, хотя они и не соответствовали во всем тогдашнему правительству. О ком речь? </vt:lpstr>
      <vt:lpstr>Карамзин Н.М.</vt:lpstr>
      <vt:lpstr>Основную часть поэтического наследия его составляют сатирические стихи и пародии. Объектом его сатиры становились решительно все: консервативные власти и либералы, цензура и литераторы, славянофилы, помещики, сторонники «чистого искусства». Он прославился как «король рифмы», мастер эпиграммы, пародии, каламбура фельетона в стихах. Многие его каламбуры стали крылатыми выражениями («…Царство рифм — моя стихия, И легко пишу стихи я»).</vt:lpstr>
      <vt:lpstr>Минаев Д.Д.</vt:lpstr>
      <vt:lpstr>В его биографии много интересных событий. За свою недолгую жизнь, а прожил он всего 43 года, ему удалось навсегда запечатлеть свое имя в истории русской литературы.Он– русский поэт эпохи романтизма. Является одним из самых выдающихся представителей золотого века русской поэзии. Гоголь называл его любимым поэтом.</vt:lpstr>
      <vt:lpstr>Языков Н.М.</vt:lpstr>
      <vt:lpstr>Его деятельность неоднозначно оценивается современными историками. Одни склоняются к тому, что он заложил мощный фундамент для развития советской России, направив ее на путь индустриализации и проведя ряд важных социальных реформ. Другие считают, что его деятельность носила деструктивный характер для страны, а многие его идеи были утопическими и показали свою несостоятельность. Тем не менее, он без сомнения считается самым известным и успешным революционером, который отличался живым умом и пламенной верой в идеи коммунизма.</vt:lpstr>
      <vt:lpstr>В.И.Ленин</vt:lpstr>
      <vt:lpstr>Этот живописец получил свое признание еще при жизни, а его известными картинами являются полотна “Колхозный праздник”, “Фашист пролетел”, “Ужин трактористов”, “Летом” и другие. В нашей статье мы рассмотрим биографию художника и его основные картины, а также кратко рассмотрим ключевые особенности его творчества.</vt:lpstr>
      <vt:lpstr>Пластов А.А.</vt:lpstr>
      <vt:lpstr>Внес весомый вклад в развитие народного образования в стране, инициировал ряд важнейших начинаний в сфере просвещения. Благодаря ему в учебных заведениях были введены новаторские формы обучения, а сами педагоги стали проходить квалификационные курсы. Обучением народа стали заниматься учителя-профессионалы.</vt:lpstr>
      <vt:lpstr>И.Н.Ульянов</vt:lpstr>
      <vt:lpstr>Сегодня его многие считают «гробовщиком» русской монархии, обвиняя как в смерти царской семьи, так и в том кровавом хаосе, который случился после низвержения монархии. Он побывал на самой вершине власти, впервые в истории став самым молодым правителем огромной России не по праву наследования: на эту вершину его ненадолго «занесло» революционным ветром. Но этим же ветром его и «сдуло» с престола. По легенде, из Зимнего дворца ему пришлось бежать в женском платье. Одни говорят – в одежде медсестры, другие утверждают – горничной.</vt:lpstr>
      <vt:lpstr>Керенский А.Ф.</vt:lpstr>
      <vt:lpstr>В 2005 году 4 сентября перед зданием Ульяновской областной научной библиотеки было проведено торжественное открытие этого монумента.</vt:lpstr>
      <vt:lpstr>Памятник букве «Ё»</vt:lpstr>
      <vt:lpstr>До 2018 года этот мост считался самым длинным из когда-либо построенных Россией мостов и нередко назывался самым длинным в Европе.</vt:lpstr>
      <vt:lpstr> Президентский мост</vt:lpstr>
      <vt:lpstr>Эта достопримечательность располагается на востоке Приволжской возвышенности, его площадь составляет 43 600 га и является территорией федерального значения.</vt:lpstr>
      <vt:lpstr>Национальный парк «Сенгилеевские горы»</vt:lpstr>
      <vt:lpstr>Во времена СССР, в Ульяновске, он считался самой важной достопримечательностью города. Но после распада СССР, это место,являвшееся любимым местом для многих местных жителей и центром притяжения гостей города,со временем пришел в упадок. Его интересные статуи и другие объекты стали походить больше на руины. Несмотря на всё это, жители города не перестают приходить сюда. В недавнем времени, это место восстановлено частично.</vt:lpstr>
      <vt:lpstr>Парк Дружбы Народов</vt:lpstr>
      <vt:lpstr>Кто и каком году основал главный город –крепость нашего края? Как первоначально назывался этот город-крепость?</vt:lpstr>
      <vt:lpstr>В 1648 году, «Синбирск»</vt:lpstr>
      <vt:lpstr>Он – один из виднейших государственных деятелей царствования Алексея Михайловича, которые, заложив основы преобразований, подготовили почву для будущих реформ Петра Великого. </vt:lpstr>
      <vt:lpstr>Богдан Хитрово</vt:lpstr>
      <vt:lpstr>Ульяновск — полиэтнический город. Бо́льшую часть населения составляют русские (77,6 %). Также проживают татары (12,64 %), чуваши (5,02 %), мордва (1,40 %), украинцы (1,02 %) и другие национальности. Более скольки народов проживает в Ульяновске?</vt:lpstr>
      <vt:lpstr>Более 80 народов</vt:lpstr>
      <vt:lpstr>Какие крестьянские восстания проходили на территории нашей области?</vt:lpstr>
      <vt:lpstr>Восстания Степана Разина и Емельяна Пугачева.</vt:lpstr>
      <vt:lpstr>5 октября 1916 года произошло торжественное открытие этого монумента, изменившее и облегчившее жизнь горожанам.</vt:lpstr>
      <vt:lpstr>открытие железнодорожного моста через волгу</vt:lpstr>
      <vt:lpstr>В каком году был большой Симбирский пожар? Сколько дней он продолжался?</vt:lpstr>
      <vt:lpstr>в 1864 г. 13 августа (9 дней)</vt:lpstr>
      <vt:lpstr>21 июля 1918 года Симбирск был захвачен русско-чешским отрядом белогвардейцев под командованием Каппеля. 12 сентября 1918 года снова взят Симбирской Железной дивизией под командованием  кого это произошло?</vt:lpstr>
      <vt:lpstr>под командованием Гая</vt:lpstr>
      <vt:lpstr>За какие заслуги в 1672 году Симбирску был пожалован первый герб, представляющий собой льва с короной на голове, стоящий на задних лапах, обращенного в правую сторону и державшего меч в правой передней лапе?</vt:lpstr>
      <vt:lpstr>За успешную оборону то войск Степана Разина.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rt1</cp:lastModifiedBy>
  <cp:revision>17</cp:revision>
  <dcterms:created xsi:type="dcterms:W3CDTF">2022-01-20T08:54:05Z</dcterms:created>
  <dcterms:modified xsi:type="dcterms:W3CDTF">2023-12-18T18:06:06Z</dcterms:modified>
</cp:coreProperties>
</file>