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285" r:id="rId6"/>
    <p:sldId id="257" r:id="rId7"/>
    <p:sldId id="259" r:id="rId8"/>
    <p:sldId id="258" r:id="rId9"/>
    <p:sldId id="288" r:id="rId10"/>
    <p:sldId id="289" r:id="rId11"/>
    <p:sldId id="276" r:id="rId12"/>
    <p:sldId id="286" r:id="rId13"/>
    <p:sldId id="280" r:id="rId14"/>
    <p:sldId id="290" r:id="rId15"/>
    <p:sldId id="291" r:id="rId16"/>
    <p:sldId id="277" r:id="rId17"/>
    <p:sldId id="281" r:id="rId18"/>
    <p:sldId id="282" r:id="rId19"/>
    <p:sldId id="292" r:id="rId20"/>
    <p:sldId id="293" r:id="rId21"/>
    <p:sldId id="275" r:id="rId22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Автор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43"/>
    <p:restoredTop sz="94718"/>
  </p:normalViewPr>
  <p:slideViewPr>
    <p:cSldViewPr snapToGrid="0">
      <p:cViewPr varScale="1">
        <p:scale>
          <a:sx n="66" d="100"/>
          <a:sy n="66" d="100"/>
        </p:scale>
        <p:origin x="10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3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0B82CC1C-2EFA-41CD-8EE1-D64C4317C9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9F3A9A9-5F67-4774-9AE0-18456713EA3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3173202-3FA2-4863-9924-4F9298719CA6}" type="datetime1">
              <a:rPr lang="ru-RU" smtClean="0"/>
              <a:t>26.09.2023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822A631-0269-4E45-A3DF-4FA7D06E902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069B2A7-A232-444D-B3CD-C3D1E5A8E2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0F9F022-6C35-409F-B2A6-FFC7C9918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499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A1285-024B-434B-8505-8BDCC11E2F3D}" type="datetime1">
              <a:rPr lang="ru-RU" smtClean="0"/>
              <a:pPr/>
              <a:t>26.09.2023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97DC217-DF71-1A49-B3EA-559F1F43B0F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97DC217-DF71-1A49-B3EA-559F1F43B0F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6502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2547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0300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984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97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912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683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046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21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471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877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821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rtlCol="0" anchor="b">
            <a:noAutofit/>
          </a:bodyPr>
          <a:lstStyle>
            <a:lvl1pPr algn="l">
              <a:defRPr sz="60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 rtlCol="0">
            <a:noAutofit/>
          </a:bodyPr>
          <a:lstStyle>
            <a:lvl1pPr marL="0" indent="0" algn="l">
              <a:buNone/>
              <a:defRPr sz="320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11" name="Полилиния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9" name="Полилиния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Полилиния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  <p:sp>
          <p:nvSpPr>
            <p:cNvPr id="16" name="Полилиния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</p:grpSp>
      <p:sp>
        <p:nvSpPr>
          <p:cNvPr id="22" name="Полилиния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8" name="Полилиния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Временная шка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5" name="Полилиния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1"/>
            <a:ext cx="9779182" cy="3366815"/>
          </a:xfrm>
        </p:spPr>
        <p:txBody>
          <a:bodyPr rtlCol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0" name="Дата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03966553-6159-4242-B33B-027F2473920A}" type="datetime1">
              <a:rPr lang="ru-RU" noProof="0" smtClean="0"/>
              <a:t>26.09.2023</a:t>
            </a:fld>
            <a:endParaRPr lang="ru-RU" noProof="0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r>
              <a:rPr lang="ru-RU" noProof="0"/>
              <a:t>ЗАГОЛОВОК ПРЕЗЕНТАЦИИ</a:t>
            </a:r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528203"/>
            <a:ext cx="4663440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</a:defRPr>
            </a:lvl4pPr>
            <a:lvl5pPr marL="1828800" indent="0">
              <a:buNone/>
              <a:defRPr sz="1400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Полилиния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5" name="Полилиния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6" name="Полилиния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Полилиния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  <p:sp>
          <p:nvSpPr>
            <p:cNvPr id="8" name="Полилиния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</p:grpSp>
      <p:sp>
        <p:nvSpPr>
          <p:cNvPr id="10" name="Дата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40FB8BE9-7A64-44AB-BB5B-AD811A6C2FE5}" type="datetime1">
              <a:rPr lang="ru-RU" noProof="0" smtClean="0"/>
              <a:t>26.09.2023</a:t>
            </a:fld>
            <a:endParaRPr lang="ru-RU" noProof="0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ru-RU" noProof="0"/>
              <a:t>ЗАГОЛОВОК ПРЕЗЕНТАЦИИ</a:t>
            </a:r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528203"/>
            <a:ext cx="4663440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</a:defRPr>
            </a:lvl4pPr>
            <a:lvl5pPr marL="1828800" indent="0">
              <a:buNone/>
              <a:defRPr sz="1400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1167493" y="2005689"/>
            <a:ext cx="4663440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</a:defRPr>
            </a:lvl1pPr>
            <a:lvl2pPr marL="457200" indent="0">
              <a:buNone/>
              <a:defRPr sz="2000" b="1">
                <a:latin typeface="Arial" panose="020B0604020202020204" pitchFamily="34" charset="0"/>
              </a:defRPr>
            </a:lvl2pPr>
            <a:lvl3pPr marL="914400" indent="0">
              <a:buNone/>
              <a:defRPr sz="1800" b="1">
                <a:latin typeface="Arial" panose="020B0604020202020204" pitchFamily="34" charset="0"/>
              </a:defRPr>
            </a:lvl3pPr>
            <a:lvl4pPr marL="1371600" indent="0">
              <a:buNone/>
              <a:defRPr sz="1600" b="1">
                <a:latin typeface="Arial" panose="020B0604020202020204" pitchFamily="34" charset="0"/>
              </a:defRPr>
            </a:lvl4pPr>
            <a:lvl5pPr marL="1828800" indent="0">
              <a:buNone/>
              <a:defRPr sz="1600" b="1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283235" y="2005689"/>
            <a:ext cx="4663440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</a:defRPr>
            </a:lvl1pPr>
            <a:lvl2pPr marL="457200" indent="0">
              <a:buNone/>
              <a:defRPr sz="2000" b="1">
                <a:latin typeface="Arial" panose="020B0604020202020204" pitchFamily="34" charset="0"/>
              </a:defRPr>
            </a:lvl2pPr>
            <a:lvl3pPr marL="914400" indent="0">
              <a:buNone/>
              <a:defRPr sz="1800" b="1">
                <a:latin typeface="Arial" panose="020B0604020202020204" pitchFamily="34" charset="0"/>
              </a:defRPr>
            </a:lvl3pPr>
            <a:lvl4pPr marL="1371600" indent="0">
              <a:buNone/>
              <a:defRPr sz="1600" b="1">
                <a:latin typeface="Arial" panose="020B0604020202020204" pitchFamily="34" charset="0"/>
              </a:defRPr>
            </a:lvl4pPr>
            <a:lvl5pPr marL="1828800" indent="0">
              <a:buNone/>
              <a:defRPr sz="1600" b="1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1" y="2526318"/>
            <a:ext cx="3218688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</a:defRPr>
            </a:lvl4pPr>
            <a:lvl5pPr marL="1828800" indent="0">
              <a:buNone/>
              <a:defRPr sz="1400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Полилиния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5" name="Полилиния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6" name="Полилиния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Полилиния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  <p:sp>
          <p:nvSpPr>
            <p:cNvPr id="8" name="Полилиния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</p:grpSp>
      <p:sp>
        <p:nvSpPr>
          <p:cNvPr id="10" name="Дата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AA76B42C-152E-47A0-82B2-16BAF395053B}" type="datetime1">
              <a:rPr lang="ru-RU" noProof="0" smtClean="0"/>
              <a:t>26.09.2023</a:t>
            </a:fld>
            <a:endParaRPr lang="ru-RU" noProof="0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ru-RU" noProof="0"/>
              <a:t>ЗАГОЛОВОК ПРЕЗЕНТАЦИИ</a:t>
            </a: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83787" y="2526318"/>
            <a:ext cx="3173279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</a:defRPr>
            </a:lvl4pPr>
            <a:lvl5pPr marL="1828800" indent="0">
              <a:buNone/>
              <a:defRPr sz="1400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1167493" y="2003804"/>
            <a:ext cx="3173278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</a:defRPr>
            </a:lvl1pPr>
            <a:lvl2pPr marL="457200" indent="0">
              <a:buNone/>
              <a:defRPr sz="2000" b="1">
                <a:latin typeface="Arial" panose="020B0604020202020204" pitchFamily="34" charset="0"/>
              </a:defRPr>
            </a:lvl2pPr>
            <a:lvl3pPr marL="914400" indent="0">
              <a:buNone/>
              <a:defRPr sz="1800" b="1">
                <a:latin typeface="Arial" panose="020B0604020202020204" pitchFamily="34" charset="0"/>
              </a:defRPr>
            </a:lvl3pPr>
            <a:lvl4pPr marL="1371600" indent="0">
              <a:buNone/>
              <a:defRPr sz="1600" b="1">
                <a:latin typeface="Arial" panose="020B0604020202020204" pitchFamily="34" charset="0"/>
              </a:defRPr>
            </a:lvl4pPr>
            <a:lvl5pPr marL="1828800" indent="0">
              <a:buNone/>
              <a:defRPr sz="1600" b="1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683788" y="2003804"/>
            <a:ext cx="3173278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</a:defRPr>
            </a:lvl1pPr>
            <a:lvl2pPr marL="457200" indent="0">
              <a:buNone/>
              <a:defRPr sz="2000" b="1">
                <a:latin typeface="Arial" panose="020B0604020202020204" pitchFamily="34" charset="0"/>
              </a:defRPr>
            </a:lvl2pPr>
            <a:lvl3pPr marL="914400" indent="0">
              <a:buNone/>
              <a:defRPr sz="1800" b="1">
                <a:latin typeface="Arial" panose="020B0604020202020204" pitchFamily="34" charset="0"/>
              </a:defRPr>
            </a:lvl3pPr>
            <a:lvl4pPr marL="1371600" indent="0">
              <a:buNone/>
              <a:defRPr sz="1600" b="1">
                <a:latin typeface="Arial" panose="020B0604020202020204" pitchFamily="34" charset="0"/>
              </a:defRPr>
            </a:lvl4pPr>
            <a:lvl5pPr marL="1828800" indent="0">
              <a:buNone/>
              <a:defRPr sz="1600" b="1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200082" y="2526318"/>
            <a:ext cx="3173279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</a:defRPr>
            </a:lvl4pPr>
            <a:lvl5pPr marL="1828800" indent="0">
              <a:buNone/>
              <a:defRPr sz="1400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7" name="Объект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200083" y="2003804"/>
            <a:ext cx="3173278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</a:defRPr>
            </a:lvl1pPr>
            <a:lvl2pPr marL="457200" indent="0">
              <a:buNone/>
              <a:defRPr sz="2000" b="1">
                <a:latin typeface="Arial" panose="020B0604020202020204" pitchFamily="34" charset="0"/>
              </a:defRPr>
            </a:lvl2pPr>
            <a:lvl3pPr marL="914400" indent="0">
              <a:buNone/>
              <a:defRPr sz="1800" b="1">
                <a:latin typeface="Arial" panose="020B0604020202020204" pitchFamily="34" charset="0"/>
              </a:defRPr>
            </a:lvl3pPr>
            <a:lvl4pPr marL="1371600" indent="0">
              <a:buNone/>
              <a:defRPr sz="1600" b="1">
                <a:latin typeface="Arial" panose="020B0604020202020204" pitchFamily="34" charset="0"/>
              </a:defRPr>
            </a:lvl4pPr>
            <a:lvl5pPr marL="1828800" indent="0">
              <a:buNone/>
              <a:defRPr sz="1600" b="1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Конец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rtlCol="0" anchor="b">
            <a:noAutofit/>
          </a:bodyPr>
          <a:lstStyle>
            <a:lvl1pPr algn="l">
              <a:defRPr sz="60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 rtlCol="0">
            <a:no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Полилиния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  <p:sp>
          <p:nvSpPr>
            <p:cNvPr id="16" name="Полилиния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</p:grpSp>
      <p:sp>
        <p:nvSpPr>
          <p:cNvPr id="22" name="Полилиния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17" name="Полилиния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17467"/>
            <a:ext cx="9779182" cy="3366815"/>
          </a:xfrm>
        </p:spPr>
        <p:txBody>
          <a:bodyPr rtlCol="0">
            <a:noAutofit/>
          </a:bodyPr>
          <a:lstStyle>
            <a:lvl1pPr marL="0" indent="0">
              <a:buNone/>
              <a:defRPr>
                <a:latin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Полилиния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5" name="Полилиния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6" name="Полилиния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Полилиния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  <p:sp>
          <p:nvSpPr>
            <p:cNvPr id="8" name="Полилиния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</p:grpSp>
      <p:sp>
        <p:nvSpPr>
          <p:cNvPr id="10" name="Дата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21314A10-1709-4319-A9C8-2A42B5467D8F}" type="datetime1">
              <a:rPr lang="ru-RU" noProof="0" smtClean="0"/>
              <a:t>26.09.2023</a:t>
            </a:fld>
            <a:endParaRPr lang="ru-RU" noProof="0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ru-RU" noProof="0"/>
              <a:t>ЗАГОЛОВОК ПРЕЗЕНТАЦИИ</a:t>
            </a:r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12" name="Полилиния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14" name="Полилиния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15" name="Полилиния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67492" y="2653167"/>
            <a:ext cx="9779183" cy="3436483"/>
          </a:xfrm>
        </p:spPr>
        <p:txBody>
          <a:bodyPr rtlCol="0"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A2DF2193-8134-4486-89F6-62DB33FCB84D}" type="datetime1">
              <a:rPr lang="ru-RU" noProof="0" smtClean="0"/>
              <a:t>26.09.2023</a:t>
            </a:fld>
            <a:endParaRPr lang="ru-RU" noProof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r>
              <a:rPr lang="ru-RU" noProof="0"/>
              <a:t>ЗАГОЛОВОК ПРЕЗЕНТАЦИИ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олилиния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rtlCol="0"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 rtlCol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Полилиния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  <p:sp>
          <p:nvSpPr>
            <p:cNvPr id="16" name="Полилиния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</p:grpSp>
      <p:sp>
        <p:nvSpPr>
          <p:cNvPr id="17" name="Полилиния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18" name="Полилиния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1"/>
            <a:ext cx="9779182" cy="3366815"/>
          </a:xfrm>
        </p:spPr>
        <p:txBody>
          <a:bodyPr rtlCol="0">
            <a:noAutofit/>
          </a:bodyPr>
          <a:lstStyle>
            <a:lvl1pPr marL="0" indent="0">
              <a:buNone/>
              <a:defRPr>
                <a:latin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Полилиния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5" name="Полилиния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10" name="Дата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EE4C4DE0-4994-48E7-943F-980A68F8B6AF}" type="datetime1">
              <a:rPr lang="ru-RU" noProof="0" smtClean="0"/>
              <a:t>26.09.2023</a:t>
            </a:fld>
            <a:endParaRPr lang="ru-RU" noProof="0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ru-RU" noProof="0"/>
              <a:t>ЗАГОЛОВОК ПРЕЗЕНТАЦИИ</a:t>
            </a:r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Диаграмма 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Полилиния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  <p:sp>
          <p:nvSpPr>
            <p:cNvPr id="14" name="Полилиния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3"/>
            <a:ext cx="9779182" cy="3366813"/>
          </a:xfrm>
        </p:spPr>
        <p:txBody>
          <a:bodyPr rtlCol="0">
            <a:noAutofit/>
          </a:bodyPr>
          <a:lstStyle>
            <a:lvl1pPr marL="0" indent="0">
              <a:buNone/>
              <a:defRPr>
                <a:latin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0" name="Дата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38B5AB67-CCC2-4E5A-B66D-B898F6ED4D06}" type="datetime1">
              <a:rPr lang="ru-RU" noProof="0" smtClean="0"/>
              <a:t>26.09.2023</a:t>
            </a:fld>
            <a:endParaRPr lang="ru-RU" noProof="0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ru-RU" noProof="0"/>
              <a:t>ЗАГОЛОВОК ПРЕЗЕНТАЦИИ</a:t>
            </a:r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тат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 rtlCol="0"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 rtlCol="0"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 rtl="0"/>
            <a:r>
              <a:rPr lang="ru-RU" noProof="0"/>
              <a:t>“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81813" y="4494213"/>
            <a:ext cx="3511550" cy="679450"/>
          </a:xfrm>
        </p:spPr>
        <p:txBody>
          <a:bodyPr rtlCol="0"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9" name="Текст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 rtlCol="0"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 rtl="0"/>
            <a:r>
              <a:rPr lang="ru-RU" noProof="0"/>
              <a:t>”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ED787DF6-ACFE-4C00-9C96-EF7AECAF7268}" type="datetime1">
              <a:rPr lang="ru-RU" noProof="0" smtClean="0"/>
              <a:t>26.09.2023</a:t>
            </a:fld>
            <a:endParaRPr lang="ru-RU" noProof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r>
              <a:rPr lang="ru-RU" noProof="0"/>
              <a:t>ЗАГОЛОВОК ПРЕЗЕНТАЦИИ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31" name="Заголовок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6" name="Рисунок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10" name="Текст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11" name="Текст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7" name="Рисунок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12" name="Текст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13" name="Текст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8" name="Рисунок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14" name="Текст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15" name="Текст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9" name="Рисунок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16" name="Текст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17" name="Текст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7E0B0B17-4F50-4B35-B8C9-0613B43B9D97}" type="datetime1">
              <a:rPr lang="ru-RU" noProof="0" smtClean="0"/>
              <a:t>26.09.2023</a:t>
            </a:fld>
            <a:endParaRPr lang="ru-RU" noProof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ru-RU" noProof="0"/>
              <a:t>ЗАГОЛОВОК ПРЕЗЕНТАЦИИ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19" name="Полилиния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1" name="Полилиния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5" name="Полилиния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7" name="Полилиния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8" name="Полилиния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9" name="Полилиния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ся команда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Заголовок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6" name="Рисунок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31" name="Текст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32" name="Текст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33" name="Рисунок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34" name="Текст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35" name="Текст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36" name="Рисунок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37" name="Текст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38" name="Текст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39" name="Рисунок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40" name="Текст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41" name="Текст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42" name="Рисунок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43" name="Текст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44" name="Текст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45" name="Рисунок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46" name="Текст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47" name="Текст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48" name="Рисунок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49" name="Текст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50" name="Текст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51" name="Рисунок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52" name="Текст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53" name="Текст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18" name="Дата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5750FF87-0D30-4577-86A4-71D6B95F0809}" type="datetime1">
              <a:rPr lang="ru-RU" noProof="0" smtClean="0"/>
              <a:t>26.09.2023</a:t>
            </a:fld>
            <a:endParaRPr lang="ru-RU" noProof="0"/>
          </a:p>
        </p:txBody>
      </p:sp>
      <p:sp>
        <p:nvSpPr>
          <p:cNvPr id="22" name="Нижний колонтитул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ru-RU" noProof="0"/>
              <a:t>НАЗВАНИЕ ПРЕЗЕНТАЦИИ</a:t>
            </a:r>
          </a:p>
        </p:txBody>
      </p:sp>
      <p:sp>
        <p:nvSpPr>
          <p:cNvPr id="23" name="Номер слайда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0A41FFE9-9960-4022-A784-43C152265200}" type="datetime1">
              <a:rPr lang="ru-RU" noProof="0" smtClean="0"/>
              <a:t>26.09.2023</a:t>
            </a:fld>
            <a:endParaRPr lang="ru-RU" noProof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r>
              <a:rPr lang="ru-RU" noProof="0"/>
              <a:t>ЗАГОЛОВОК ПРЕЗЕНТАЦИИ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slide" Target="slide7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slide" Target="slide8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0571" y="159657"/>
            <a:ext cx="8853715" cy="3350306"/>
          </a:xfrm>
        </p:spPr>
        <p:txBody>
          <a:bodyPr rtlCol="0"/>
          <a:lstStyle/>
          <a:p>
            <a:pPr algn="ctr" rtl="0"/>
            <a:r>
              <a:rPr lang="ru-RU" dirty="0" smtClean="0"/>
              <a:t>Интерактивная игра «Вопрос/Действие»</a:t>
            </a:r>
            <a:br>
              <a:rPr lang="ru-RU" dirty="0" smtClean="0"/>
            </a:br>
            <a:r>
              <a:rPr lang="ru-RU" dirty="0" smtClean="0"/>
              <a:t>«Лидерство»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9086" y="5123543"/>
            <a:ext cx="8316685" cy="1734457"/>
          </a:xfrm>
        </p:spPr>
        <p:txBody>
          <a:bodyPr rtlCol="0"/>
          <a:lstStyle/>
          <a:p>
            <a:pPr rtl="0"/>
            <a:r>
              <a:rPr lang="ru-RU" sz="2800" dirty="0"/>
              <a:t>П</a:t>
            </a:r>
            <a:r>
              <a:rPr lang="ru-RU" sz="2800" dirty="0" smtClean="0"/>
              <a:t>едагог дополнительного образования </a:t>
            </a:r>
          </a:p>
          <a:p>
            <a:pPr rtl="0"/>
            <a:r>
              <a:rPr lang="ru-RU" sz="2800" dirty="0" err="1" smtClean="0"/>
              <a:t>Лычкина</a:t>
            </a:r>
            <a:r>
              <a:rPr lang="ru-RU" sz="2800" dirty="0" smtClean="0"/>
              <a:t> Т.П.</a:t>
            </a:r>
          </a:p>
          <a:p>
            <a:pPr algn="ctr" rtl="0"/>
            <a:r>
              <a:rPr lang="ru-RU" sz="1600" dirty="0" err="1" smtClean="0"/>
              <a:t>г.Ульяновск</a:t>
            </a:r>
            <a:endParaRPr lang="ru-RU" sz="1600" dirty="0" smtClean="0"/>
          </a:p>
          <a:p>
            <a:pPr algn="ctr" rtl="0"/>
            <a:r>
              <a:rPr lang="ru-RU" sz="1600" dirty="0" smtClean="0"/>
              <a:t>2023г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/>
          <a:lstStyle/>
          <a:p>
            <a:pPr rtl="0"/>
            <a:r>
              <a:rPr lang="ru-RU" dirty="0" smtClean="0"/>
              <a:t>Ответ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dirty="0" smtClean="0"/>
              <a:t>Действительно лидер запускает импульс движению. Принимает решения, тем самым превращает движения в реальность 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4C72D2-EFDF-844A-8472-CB49A59B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 rtlCol="0"/>
          <a:lstStyle/>
          <a:p>
            <a:pPr rtl="0"/>
            <a:fld id="{294A09A9-5501-47C1-A89A-A340965A2BE2}" type="slidenum">
              <a:rPr lang="ru-RU" smtClean="0"/>
              <a:pPr rtl="0"/>
              <a:t>10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466973"/>
              </p:ext>
            </p:extLst>
          </p:nvPr>
        </p:nvGraphicFramePr>
        <p:xfrm>
          <a:off x="4414982" y="6291580"/>
          <a:ext cx="2553855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53855">
                  <a:extLst>
                    <a:ext uri="{9D8B030D-6E8A-4147-A177-3AD203B41FA5}">
                      <a16:colId xmlns:a16="http://schemas.microsoft.com/office/drawing/2014/main" val="654751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3" action="ppaction://hlinksldjump"/>
                        </a:rPr>
                        <a:t>на главную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496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674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56" y="48491"/>
            <a:ext cx="3286744" cy="804587"/>
          </a:xfrm>
        </p:spPr>
        <p:txBody>
          <a:bodyPr/>
          <a:lstStyle/>
          <a:p>
            <a:r>
              <a:rPr lang="ru-RU" dirty="0" smtClean="0"/>
              <a:t>Действие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2800" y="853078"/>
            <a:ext cx="4180362" cy="849603"/>
          </a:xfrm>
        </p:spPr>
        <p:txBody>
          <a:bodyPr/>
          <a:lstStyle/>
          <a:p>
            <a:r>
              <a:rPr lang="ru-RU" dirty="0" smtClean="0"/>
              <a:t>Задание: Решите ребус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ru-RU" noProof="0" smtClean="0"/>
              <a:pPr/>
              <a:t>11</a:t>
            </a:fld>
            <a:endParaRPr lang="ru-RU" noProof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575" y="1456459"/>
            <a:ext cx="5762625" cy="4694959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847157"/>
              </p:ext>
            </p:extLst>
          </p:nvPr>
        </p:nvGraphicFramePr>
        <p:xfrm>
          <a:off x="4749800" y="6291580"/>
          <a:ext cx="26924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38643359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3" action="ppaction://hlinksldjump"/>
                        </a:rPr>
                        <a:t>к</a:t>
                      </a:r>
                      <a:r>
                        <a:rPr lang="ru-RU" baseline="0" dirty="0" smtClean="0">
                          <a:hlinkClick r:id="rId3" action="ppaction://hlinksldjump"/>
                        </a:rPr>
                        <a:t> ответу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253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1522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56" y="651872"/>
            <a:ext cx="3286744" cy="804587"/>
          </a:xfrm>
        </p:spPr>
        <p:txBody>
          <a:bodyPr/>
          <a:lstStyle/>
          <a:p>
            <a:r>
              <a:rPr lang="ru-RU" dirty="0" smtClean="0"/>
              <a:t>Действие.</a:t>
            </a:r>
            <a:br>
              <a:rPr lang="ru-RU" dirty="0" smtClean="0"/>
            </a:br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88327" y="606856"/>
            <a:ext cx="4180362" cy="849603"/>
          </a:xfrm>
        </p:spPr>
        <p:txBody>
          <a:bodyPr/>
          <a:lstStyle/>
          <a:p>
            <a:r>
              <a:rPr lang="ru-RU" dirty="0" smtClean="0"/>
              <a:t>Задание: Решите ребус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ru-RU" noProof="0" smtClean="0"/>
              <a:pPr/>
              <a:t>12</a:t>
            </a:fld>
            <a:endParaRPr lang="ru-RU" noProof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276350"/>
            <a:ext cx="4810125" cy="3517323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52637"/>
              </p:ext>
            </p:extLst>
          </p:nvPr>
        </p:nvGraphicFramePr>
        <p:xfrm>
          <a:off x="2035363" y="4984799"/>
          <a:ext cx="8121274" cy="95673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60182">
                  <a:extLst>
                    <a:ext uri="{9D8B030D-6E8A-4147-A177-3AD203B41FA5}">
                      <a16:colId xmlns:a16="http://schemas.microsoft.com/office/drawing/2014/main" val="4002462905"/>
                    </a:ext>
                  </a:extLst>
                </a:gridCol>
                <a:gridCol w="1160182">
                  <a:extLst>
                    <a:ext uri="{9D8B030D-6E8A-4147-A177-3AD203B41FA5}">
                      <a16:colId xmlns:a16="http://schemas.microsoft.com/office/drawing/2014/main" val="2930644264"/>
                    </a:ext>
                  </a:extLst>
                </a:gridCol>
                <a:gridCol w="1160182">
                  <a:extLst>
                    <a:ext uri="{9D8B030D-6E8A-4147-A177-3AD203B41FA5}">
                      <a16:colId xmlns:a16="http://schemas.microsoft.com/office/drawing/2014/main" val="606318076"/>
                    </a:ext>
                  </a:extLst>
                </a:gridCol>
                <a:gridCol w="1160182">
                  <a:extLst>
                    <a:ext uri="{9D8B030D-6E8A-4147-A177-3AD203B41FA5}">
                      <a16:colId xmlns:a16="http://schemas.microsoft.com/office/drawing/2014/main" val="397626922"/>
                    </a:ext>
                  </a:extLst>
                </a:gridCol>
                <a:gridCol w="1160182">
                  <a:extLst>
                    <a:ext uri="{9D8B030D-6E8A-4147-A177-3AD203B41FA5}">
                      <a16:colId xmlns:a16="http://schemas.microsoft.com/office/drawing/2014/main" val="4056517142"/>
                    </a:ext>
                  </a:extLst>
                </a:gridCol>
                <a:gridCol w="1160182">
                  <a:extLst>
                    <a:ext uri="{9D8B030D-6E8A-4147-A177-3AD203B41FA5}">
                      <a16:colId xmlns:a16="http://schemas.microsoft.com/office/drawing/2014/main" val="3334230486"/>
                    </a:ext>
                  </a:extLst>
                </a:gridCol>
                <a:gridCol w="1160182">
                  <a:extLst>
                    <a:ext uri="{9D8B030D-6E8A-4147-A177-3AD203B41FA5}">
                      <a16:colId xmlns:a16="http://schemas.microsoft.com/office/drawing/2014/main" val="2638674072"/>
                    </a:ext>
                  </a:extLst>
                </a:gridCol>
              </a:tblGrid>
              <a:tr h="9567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31041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flipH="1">
            <a:off x="2194791" y="4909168"/>
            <a:ext cx="85286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И	 М  П</a:t>
            </a:r>
            <a:r>
              <a:rPr lang="ru-RU" sz="6600" b="1" dirty="0"/>
              <a:t> </a:t>
            </a:r>
            <a:r>
              <a:rPr lang="ru-RU" sz="6600" b="1" dirty="0" smtClean="0"/>
              <a:t>  У  Л</a:t>
            </a:r>
            <a:r>
              <a:rPr lang="ru-RU" sz="6600" b="1" dirty="0"/>
              <a:t> </a:t>
            </a:r>
            <a:r>
              <a:rPr lang="ru-RU" sz="6600" b="1" dirty="0" smtClean="0"/>
              <a:t>  Ь</a:t>
            </a:r>
            <a:r>
              <a:rPr lang="ru-RU" sz="6600" b="1" dirty="0"/>
              <a:t> </a:t>
            </a:r>
            <a:r>
              <a:rPr lang="ru-RU" sz="6600" b="1" dirty="0" smtClean="0"/>
              <a:t> С</a:t>
            </a:r>
            <a:endParaRPr lang="ru-RU" sz="6600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424884"/>
              </p:ext>
            </p:extLst>
          </p:nvPr>
        </p:nvGraphicFramePr>
        <p:xfrm>
          <a:off x="4947227" y="6291580"/>
          <a:ext cx="2678545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78545">
                  <a:extLst>
                    <a:ext uri="{9D8B030D-6E8A-4147-A177-3AD203B41FA5}">
                      <a16:colId xmlns:a16="http://schemas.microsoft.com/office/drawing/2014/main" val="2051016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3" action="ppaction://hlinksldjump"/>
                        </a:rPr>
                        <a:t>на</a:t>
                      </a:r>
                      <a:r>
                        <a:rPr lang="ru-RU" baseline="0" dirty="0" smtClean="0">
                          <a:hlinkClick r:id="rId3" action="ppaction://hlinksldjump"/>
                        </a:rPr>
                        <a:t> главную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429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80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54" y="163287"/>
            <a:ext cx="9779183" cy="939800"/>
          </a:xfrm>
        </p:spPr>
        <p:txBody>
          <a:bodyPr rtlCol="0"/>
          <a:lstStyle/>
          <a:p>
            <a:pPr algn="ctr" rtl="0"/>
            <a:r>
              <a:rPr lang="ru-RU" dirty="0" smtClean="0"/>
              <a:t>Выберите ячейку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 rtlCol="0"/>
          <a:lstStyle/>
          <a:p>
            <a:pPr rtl="0"/>
            <a:fld id="{294A09A9-5501-47C1-A89A-A340965A2BE2}" type="slidenum">
              <a:rPr lang="ru-RU" smtClean="0"/>
              <a:pPr rtl="0"/>
              <a:t>13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687695"/>
              </p:ext>
            </p:extLst>
          </p:nvPr>
        </p:nvGraphicFramePr>
        <p:xfrm>
          <a:off x="957941" y="2075543"/>
          <a:ext cx="9543678" cy="293188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71839">
                  <a:extLst>
                    <a:ext uri="{9D8B030D-6E8A-4147-A177-3AD203B41FA5}">
                      <a16:colId xmlns:a16="http://schemas.microsoft.com/office/drawing/2014/main" val="4230687570"/>
                    </a:ext>
                  </a:extLst>
                </a:gridCol>
                <a:gridCol w="4771839">
                  <a:extLst>
                    <a:ext uri="{9D8B030D-6E8A-4147-A177-3AD203B41FA5}">
                      <a16:colId xmlns:a16="http://schemas.microsoft.com/office/drawing/2014/main" val="451483187"/>
                    </a:ext>
                  </a:extLst>
                </a:gridCol>
              </a:tblGrid>
              <a:tr h="2931885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3" action="ppaction://hlinksldjump"/>
                        </a:rPr>
                        <a:t>ВОПРОС</a:t>
                      </a:r>
                      <a:endParaRPr lang="ru-RU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4" action="ppaction://hlinksldjump"/>
                        </a:rPr>
                        <a:t>ДЕЙСТВИЕ</a:t>
                      </a:r>
                      <a:endParaRPr lang="ru-RU" sz="6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0653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69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894091"/>
          </a:xfrm>
        </p:spPr>
        <p:txBody>
          <a:bodyPr rtlCol="0"/>
          <a:lstStyle/>
          <a:p>
            <a:pPr rtl="0"/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1A6D85-3837-435F-A342-5A3F98172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2427628"/>
            <a:ext cx="7349588" cy="2002743"/>
          </a:xfrm>
        </p:spPr>
        <p:txBody>
          <a:bodyPr vert="horz" lIns="91440" tIns="45720" rIns="91440" bIns="45720" rtlCol="0" anchor="t">
            <a:noAutofit/>
          </a:bodyPr>
          <a:lstStyle/>
          <a:p>
            <a:pPr rtl="0"/>
            <a:r>
              <a:rPr lang="ru-RU" sz="4400" dirty="0" smtClean="0"/>
              <a:t>Лидерство это врожденное или приобретенное качество?</a:t>
            </a:r>
            <a:endParaRPr lang="ru-RU" sz="4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649367"/>
              </p:ext>
            </p:extLst>
          </p:nvPr>
        </p:nvGraphicFramePr>
        <p:xfrm>
          <a:off x="2734994" y="5679594"/>
          <a:ext cx="218337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83370">
                  <a:extLst>
                    <a:ext uri="{9D8B030D-6E8A-4147-A177-3AD203B41FA5}">
                      <a16:colId xmlns:a16="http://schemas.microsoft.com/office/drawing/2014/main" val="13742437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3" action="ppaction://hlinksldjump"/>
                        </a:rPr>
                        <a:t>к</a:t>
                      </a:r>
                      <a:r>
                        <a:rPr lang="ru-RU" baseline="0" dirty="0" smtClean="0">
                          <a:hlinkClick r:id="rId3" action="ppaction://hlinksldjump"/>
                        </a:rPr>
                        <a:t> ответу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438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808449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/>
          <a:lstStyle/>
          <a:p>
            <a:pPr rtl="0"/>
            <a:r>
              <a:rPr lang="ru-RU" dirty="0" smtClean="0"/>
              <a:t>Ответ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7135" y="2459204"/>
            <a:ext cx="9779183" cy="3733778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rtl="0"/>
            <a:r>
              <a:rPr lang="ru-RU" dirty="0" smtClean="0"/>
              <a:t>Действительно иногда лидерство имеет приобретенный характер, но зачастую лидерство является именно </a:t>
            </a:r>
            <a:r>
              <a:rPr lang="ru-RU" b="1" dirty="0" smtClean="0"/>
              <a:t>ПРИОБРЕТЕННЫМ</a:t>
            </a:r>
            <a:r>
              <a:rPr lang="ru-RU" dirty="0" smtClean="0"/>
              <a:t> качеством.</a:t>
            </a:r>
          </a:p>
          <a:p>
            <a:r>
              <a:rPr lang="ru-RU" dirty="0" smtClean="0"/>
              <a:t>Можно развить в себе черты </a:t>
            </a:r>
            <a:r>
              <a:rPr lang="ru-RU" b="1" dirty="0" smtClean="0"/>
              <a:t>настоящего</a:t>
            </a:r>
            <a:r>
              <a:rPr lang="ru-RU" dirty="0" smtClean="0"/>
              <a:t> лидера. Это сложно и требует значительных волевых условий.</a:t>
            </a:r>
            <a:r>
              <a:rPr lang="ru-RU" dirty="0">
                <a:solidFill>
                  <a:srgbClr val="E1E3E6"/>
                </a:solidFill>
                <a:latin typeface="-apple-system"/>
              </a:rPr>
              <a:t> </a:t>
            </a:r>
            <a:endParaRPr lang="ru-RU" dirty="0" smtClean="0">
              <a:solidFill>
                <a:srgbClr val="E1E3E6"/>
              </a:solidFill>
              <a:latin typeface="-apple-system"/>
            </a:endParaRPr>
          </a:p>
          <a:p>
            <a:r>
              <a:rPr lang="ru-RU" dirty="0" smtClean="0">
                <a:latin typeface="-apple-system"/>
              </a:rPr>
              <a:t>Тот </a:t>
            </a:r>
            <a:r>
              <a:rPr lang="ru-RU" dirty="0">
                <a:latin typeface="-apple-system"/>
              </a:rPr>
              <a:t>факт, что лидерские качества можно развить в себе самостоятельно, означает, что в принципе любой человек, желающий достичь цели и имеющий достаточно силы воли, чтобы работать над собой, может </a:t>
            </a:r>
            <a:r>
              <a:rPr lang="ru-RU" b="1" dirty="0">
                <a:latin typeface="-apple-system"/>
              </a:rPr>
              <a:t>добиться</a:t>
            </a:r>
            <a:r>
              <a:rPr lang="ru-RU" dirty="0">
                <a:latin typeface="-apple-system"/>
              </a:rPr>
              <a:t> </a:t>
            </a:r>
            <a:r>
              <a:rPr lang="ru-RU" b="1" dirty="0">
                <a:latin typeface="-apple-system"/>
              </a:rPr>
              <a:t>успеха</a:t>
            </a:r>
            <a:r>
              <a:rPr lang="ru-RU" dirty="0">
                <a:latin typeface="-apple-system"/>
              </a:rPr>
              <a:t>.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4C72D2-EFDF-844A-8472-CB49A59B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 rtlCol="0"/>
          <a:lstStyle/>
          <a:p>
            <a:pPr rtl="0"/>
            <a:fld id="{294A09A9-5501-47C1-A89A-A340965A2BE2}" type="slidenum">
              <a:rPr lang="ru-RU" smtClean="0"/>
              <a:pPr rtl="0"/>
              <a:t>15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357551"/>
              </p:ext>
            </p:extLst>
          </p:nvPr>
        </p:nvGraphicFramePr>
        <p:xfrm>
          <a:off x="4305300" y="6089246"/>
          <a:ext cx="2192482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92482">
                  <a:extLst>
                    <a:ext uri="{9D8B030D-6E8A-4147-A177-3AD203B41FA5}">
                      <a16:colId xmlns:a16="http://schemas.microsoft.com/office/drawing/2014/main" val="42410342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3" action="ppaction://hlinksldjump"/>
                        </a:rPr>
                        <a:t>завершение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547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91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56" y="48491"/>
            <a:ext cx="3286744" cy="804587"/>
          </a:xfrm>
        </p:spPr>
        <p:txBody>
          <a:bodyPr/>
          <a:lstStyle/>
          <a:p>
            <a:r>
              <a:rPr lang="ru-RU" dirty="0" smtClean="0"/>
              <a:t>Действие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6546" y="492454"/>
            <a:ext cx="6800476" cy="849603"/>
          </a:xfrm>
        </p:spPr>
        <p:txBody>
          <a:bodyPr/>
          <a:lstStyle/>
          <a:p>
            <a:r>
              <a:rPr lang="ru-RU" dirty="0" smtClean="0"/>
              <a:t>Задание: Найдите все спрятанные слова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ru-RU" noProof="0" smtClean="0"/>
              <a:pPr/>
              <a:t>16</a:t>
            </a:fld>
            <a:endParaRPr lang="ru-RU" noProof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91508"/>
              </p:ext>
            </p:extLst>
          </p:nvPr>
        </p:nvGraphicFramePr>
        <p:xfrm>
          <a:off x="4749800" y="6291580"/>
          <a:ext cx="26924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38643359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2" action="ppaction://hlinksldjump"/>
                        </a:rPr>
                        <a:t>к</a:t>
                      </a:r>
                      <a:r>
                        <a:rPr lang="ru-RU" baseline="0" dirty="0" smtClean="0">
                          <a:hlinkClick r:id="rId2" action="ppaction://hlinksldjump"/>
                        </a:rPr>
                        <a:t> ответу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253573"/>
                  </a:ext>
                </a:extLst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6" t="5179" r="2106" b="2570"/>
          <a:stretch/>
        </p:blipFill>
        <p:spPr>
          <a:xfrm>
            <a:off x="2895600" y="1593272"/>
            <a:ext cx="6220691" cy="4475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3300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56" y="48491"/>
            <a:ext cx="3286744" cy="804587"/>
          </a:xfrm>
        </p:spPr>
        <p:txBody>
          <a:bodyPr/>
          <a:lstStyle/>
          <a:p>
            <a:r>
              <a:rPr lang="ru-RU" dirty="0" smtClean="0"/>
              <a:t>Действие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6546" y="492454"/>
            <a:ext cx="6800476" cy="849603"/>
          </a:xfrm>
        </p:spPr>
        <p:txBody>
          <a:bodyPr/>
          <a:lstStyle/>
          <a:p>
            <a:r>
              <a:rPr lang="ru-RU" dirty="0" smtClean="0"/>
              <a:t>Задание: Найдите все спрятанные слова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ru-RU" noProof="0" smtClean="0"/>
              <a:pPr/>
              <a:t>17</a:t>
            </a:fld>
            <a:endParaRPr lang="ru-RU" noProof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4" t="5140" r="1558" b="2835"/>
          <a:stretch/>
        </p:blipFill>
        <p:spPr>
          <a:xfrm>
            <a:off x="5049983" y="1188605"/>
            <a:ext cx="6054436" cy="480752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18656" y="1548823"/>
            <a:ext cx="473132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000" b="1" dirty="0" smtClean="0"/>
              <a:t>Активность</a:t>
            </a:r>
          </a:p>
          <a:p>
            <a:pPr marL="342900" indent="-342900">
              <a:buAutoNum type="arabicPeriod"/>
            </a:pPr>
            <a:r>
              <a:rPr lang="ru-RU" sz="3000" b="1" dirty="0" smtClean="0"/>
              <a:t>Управленец</a:t>
            </a:r>
          </a:p>
          <a:p>
            <a:pPr marL="342900" indent="-342900">
              <a:buAutoNum type="arabicPeriod"/>
            </a:pPr>
            <a:r>
              <a:rPr lang="ru-RU" sz="3000" b="1" dirty="0" smtClean="0"/>
              <a:t>Мотивация</a:t>
            </a:r>
          </a:p>
          <a:p>
            <a:pPr marL="342900" indent="-342900">
              <a:buAutoNum type="arabicPeriod"/>
            </a:pPr>
            <a:r>
              <a:rPr lang="ru-RU" sz="3000" b="1" dirty="0" smtClean="0"/>
              <a:t>Лидер</a:t>
            </a:r>
          </a:p>
          <a:p>
            <a:pPr marL="342900" indent="-342900">
              <a:buAutoNum type="arabicPeriod"/>
            </a:pPr>
            <a:r>
              <a:rPr lang="ru-RU" sz="3000" b="1" dirty="0" smtClean="0"/>
              <a:t>Вдохновение</a:t>
            </a:r>
          </a:p>
          <a:p>
            <a:pPr marL="342900" indent="-342900">
              <a:buAutoNum type="arabicPeriod"/>
            </a:pPr>
            <a:r>
              <a:rPr lang="ru-RU" sz="3000" b="1" dirty="0" smtClean="0"/>
              <a:t>Команда</a:t>
            </a:r>
          </a:p>
          <a:p>
            <a:pPr marL="342900" indent="-342900">
              <a:buAutoNum type="arabicPeriod"/>
            </a:pPr>
            <a:r>
              <a:rPr lang="ru-RU" sz="3000" b="1" dirty="0" smtClean="0"/>
              <a:t>Воля</a:t>
            </a:r>
          </a:p>
          <a:p>
            <a:pPr marL="342900" indent="-342900">
              <a:buAutoNum type="arabicPeriod"/>
            </a:pPr>
            <a:r>
              <a:rPr lang="ru-RU" sz="3000" b="1" dirty="0" smtClean="0"/>
              <a:t>Инициатор</a:t>
            </a:r>
          </a:p>
          <a:p>
            <a:pPr marL="342900" indent="-342900">
              <a:buAutoNum type="arabicPeriod"/>
            </a:pPr>
            <a:r>
              <a:rPr lang="ru-RU" sz="3000" b="1" dirty="0" smtClean="0"/>
              <a:t>Мнение</a:t>
            </a:r>
          </a:p>
          <a:p>
            <a:pPr marL="342900" indent="-342900">
              <a:buAutoNum type="arabicPeriod"/>
            </a:pPr>
            <a:r>
              <a:rPr lang="ru-RU" sz="3000" b="1" dirty="0" smtClean="0"/>
              <a:t>Поддержка</a:t>
            </a:r>
            <a:endParaRPr lang="ru-RU" sz="3000" b="1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618157"/>
              </p:ext>
            </p:extLst>
          </p:nvPr>
        </p:nvGraphicFramePr>
        <p:xfrm>
          <a:off x="7131051" y="6306185"/>
          <a:ext cx="18923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92300">
                  <a:extLst>
                    <a:ext uri="{9D8B030D-6E8A-4147-A177-3AD203B41FA5}">
                      <a16:colId xmlns:a16="http://schemas.microsoft.com/office/drawing/2014/main" val="29251773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3" action="ppaction://hlinksldjump"/>
                        </a:rPr>
                        <a:t>завершение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507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82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9774" y="1413308"/>
            <a:ext cx="6591051" cy="2743055"/>
          </a:xfrm>
        </p:spPr>
        <p:txBody>
          <a:bodyPr rtlCol="0"/>
          <a:lstStyle/>
          <a:p>
            <a:pPr algn="ctr" rtl="0"/>
            <a:r>
              <a:rPr lang="ru-RU" sz="8800" dirty="0" smtClean="0"/>
              <a:t>Спасибо за внимание!</a:t>
            </a:r>
            <a:endParaRPr lang="ru-RU" sz="8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BC2CE0-8806-4B2A-A10A-32984D317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" y="5417127"/>
            <a:ext cx="6220277" cy="1440873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ru-RU" dirty="0" err="1" smtClean="0"/>
              <a:t>Лычкина</a:t>
            </a:r>
            <a:r>
              <a:rPr lang="ru-RU" dirty="0" smtClean="0"/>
              <a:t> Татьяна Павловна</a:t>
            </a:r>
            <a:endParaRPr lang="en-US" dirty="0" smtClean="0"/>
          </a:p>
          <a:p>
            <a:pPr rtl="0"/>
            <a:r>
              <a:rPr lang="en-US" dirty="0" smtClean="0"/>
              <a:t>tlychkina.cdt2@yandex.ru</a:t>
            </a:r>
          </a:p>
          <a:p>
            <a:pPr rtl="0"/>
            <a:r>
              <a:rPr lang="en-US" dirty="0" smtClean="0"/>
              <a:t>8-987-633-92-59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618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/>
          <a:lstStyle/>
          <a:p>
            <a:pPr rtl="0"/>
            <a:r>
              <a:rPr lang="ru-RU" dirty="0" smtClean="0"/>
              <a:t>Условия игры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dirty="0" smtClean="0"/>
              <a:t>Выберите одну из предложенных ячеек «Вопрос» или «Действие».</a:t>
            </a:r>
          </a:p>
          <a:p>
            <a:pPr rtl="0"/>
            <a:r>
              <a:rPr lang="ru-RU" dirty="0" smtClean="0"/>
              <a:t>В зависимости от выбранной ячейки: 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ru-RU" dirty="0" smtClean="0"/>
              <a:t>«Вопрос» - ответьте на вопрос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ru-RU" dirty="0" smtClean="0"/>
              <a:t>«Действие» – выполните предложенное действие</a:t>
            </a:r>
          </a:p>
          <a:p>
            <a:pPr rtl="0"/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4C72D2-EFDF-844A-8472-CB49A59B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 rtlCol="0"/>
          <a:lstStyle/>
          <a:p>
            <a:pPr rtl="0"/>
            <a:fld id="{294A09A9-5501-47C1-A89A-A340965A2BE2}" type="slidenum">
              <a:rPr lang="ru-RU" smtClean="0"/>
              <a:pPr rtl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6035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811" y="256721"/>
            <a:ext cx="9779183" cy="939800"/>
          </a:xfrm>
        </p:spPr>
        <p:txBody>
          <a:bodyPr rtlCol="0"/>
          <a:lstStyle/>
          <a:p>
            <a:pPr algn="ctr" rtl="0"/>
            <a:r>
              <a:rPr lang="ru-RU" dirty="0" smtClean="0"/>
              <a:t>Выберите ячейку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 rtlCol="0"/>
          <a:lstStyle/>
          <a:p>
            <a:pPr rtl="0"/>
            <a:fld id="{294A09A9-5501-47C1-A89A-A340965A2BE2}" type="slidenum">
              <a:rPr lang="ru-RU" smtClean="0"/>
              <a:pPr rtl="0"/>
              <a:t>3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281255"/>
              </p:ext>
            </p:extLst>
          </p:nvPr>
        </p:nvGraphicFramePr>
        <p:xfrm>
          <a:off x="957941" y="2075543"/>
          <a:ext cx="9543678" cy="293188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71839">
                  <a:extLst>
                    <a:ext uri="{9D8B030D-6E8A-4147-A177-3AD203B41FA5}">
                      <a16:colId xmlns:a16="http://schemas.microsoft.com/office/drawing/2014/main" val="4230687570"/>
                    </a:ext>
                  </a:extLst>
                </a:gridCol>
                <a:gridCol w="4771839">
                  <a:extLst>
                    <a:ext uri="{9D8B030D-6E8A-4147-A177-3AD203B41FA5}">
                      <a16:colId xmlns:a16="http://schemas.microsoft.com/office/drawing/2014/main" val="451483187"/>
                    </a:ext>
                  </a:extLst>
                </a:gridCol>
              </a:tblGrid>
              <a:tr h="2931885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3" action="ppaction://hlinksldjump"/>
                        </a:rPr>
                        <a:t>ВОПРОС</a:t>
                      </a:r>
                      <a:endParaRPr lang="ru-RU" sz="6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4" action="ppaction://hlinksldjump"/>
                        </a:rPr>
                        <a:t>ДЕЙСТВИЕ</a:t>
                      </a:r>
                      <a:endParaRPr lang="ru-RU" sz="6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0653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245912" cy="2387600"/>
          </a:xfrm>
        </p:spPr>
        <p:txBody>
          <a:bodyPr rtlCol="0"/>
          <a:lstStyle/>
          <a:p>
            <a:pPr rtl="0"/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1A6D85-3837-435F-A342-5A3F98172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800" y="2801257"/>
            <a:ext cx="6600606" cy="2143919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 rtl="0"/>
            <a:r>
              <a:rPr lang="ru-RU" sz="5400" dirty="0" smtClean="0"/>
              <a:t>Сколько ты знаешь типов лидеров?</a:t>
            </a:r>
            <a:endParaRPr lang="ru-RU" sz="5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362893"/>
              </p:ext>
            </p:extLst>
          </p:nvPr>
        </p:nvGraphicFramePr>
        <p:xfrm>
          <a:off x="3736109" y="5942830"/>
          <a:ext cx="2817091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17091">
                  <a:extLst>
                    <a:ext uri="{9D8B030D-6E8A-4147-A177-3AD203B41FA5}">
                      <a16:colId xmlns:a16="http://schemas.microsoft.com/office/drawing/2014/main" val="2048819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3" action="ppaction://hlinksldjump"/>
                        </a:rPr>
                        <a:t>к ответу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868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79733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/>
          <a:lstStyle/>
          <a:p>
            <a:pPr rtl="0"/>
            <a:r>
              <a:rPr lang="ru-RU" dirty="0" smtClean="0"/>
              <a:t>Ответ: 5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114" y="2147774"/>
            <a:ext cx="10830561" cy="376736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1900" b="1" i="1" dirty="0" smtClean="0"/>
              <a:t>Эмоциональный лидер</a:t>
            </a:r>
            <a:r>
              <a:rPr lang="ru-RU" sz="1900" b="1" dirty="0" smtClean="0"/>
              <a:t> </a:t>
            </a:r>
            <a:r>
              <a:rPr lang="ru-RU" sz="1900" dirty="0" smtClean="0"/>
              <a:t>– умеет выстраивает доброжелательные отношения с разными людьми в коллективе.</a:t>
            </a:r>
          </a:p>
          <a:p>
            <a:r>
              <a:rPr lang="ru-RU" sz="1900" b="1" i="1" dirty="0" smtClean="0"/>
              <a:t>Лидер-критик</a:t>
            </a:r>
            <a:r>
              <a:rPr lang="ru-RU" sz="1900" i="1" dirty="0" smtClean="0"/>
              <a:t> –</a:t>
            </a:r>
            <a:r>
              <a:rPr lang="ru-RU" sz="1900" dirty="0" smtClean="0"/>
              <a:t> умеет критически проанализировать проект или ситуацию, выделив их слабые и сильные стороны.</a:t>
            </a:r>
          </a:p>
          <a:p>
            <a:r>
              <a:rPr lang="ru-RU" sz="1900" b="1" i="1" dirty="0" smtClean="0"/>
              <a:t>Лидер-интеллектуал</a:t>
            </a:r>
            <a:r>
              <a:rPr lang="ru-RU" sz="1900" i="1" dirty="0" smtClean="0"/>
              <a:t> – </a:t>
            </a:r>
            <a:r>
              <a:rPr lang="ru-RU" sz="1900" dirty="0" smtClean="0"/>
              <a:t>умеет продуцировать разные позитивные идеи.</a:t>
            </a:r>
          </a:p>
          <a:p>
            <a:r>
              <a:rPr lang="ru-RU" sz="1900" b="1" dirty="0" smtClean="0"/>
              <a:t>Лидер-организатор</a:t>
            </a:r>
            <a:r>
              <a:rPr lang="ru-RU" sz="1900" dirty="0" smtClean="0"/>
              <a:t> - </a:t>
            </a:r>
            <a:r>
              <a:rPr lang="ru-RU" sz="1900" i="1" dirty="0" smtClean="0"/>
              <a:t>умеет планировать выполнение работы и распределять обязанности между участниками. </a:t>
            </a:r>
            <a:endParaRPr lang="ru-RU" sz="1900" dirty="0" smtClean="0"/>
          </a:p>
          <a:p>
            <a:r>
              <a:rPr lang="ru-RU" sz="1900" b="1" i="1" dirty="0" smtClean="0"/>
              <a:t>Лидер-исполнитель </a:t>
            </a:r>
            <a:r>
              <a:rPr lang="ru-RU" sz="1900" i="1" dirty="0" smtClean="0"/>
              <a:t>– </a:t>
            </a:r>
            <a:r>
              <a:rPr lang="ru-RU" sz="1900" dirty="0" smtClean="0"/>
              <a:t>умеет четко и в положенный срок выполнить возложенные на него обязанности.</a:t>
            </a:r>
          </a:p>
          <a:p>
            <a:pPr rtl="0"/>
            <a:endParaRPr lang="ru-RU" sz="190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4C72D2-EFDF-844A-8472-CB49A59B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 rtlCol="0"/>
          <a:lstStyle/>
          <a:p>
            <a:pPr rtl="0"/>
            <a:fld id="{294A09A9-5501-47C1-A89A-A340965A2BE2}" type="slidenum">
              <a:rPr lang="ru-RU" smtClean="0"/>
              <a:pPr rtl="0"/>
              <a:t>5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516578"/>
              </p:ext>
            </p:extLst>
          </p:nvPr>
        </p:nvGraphicFramePr>
        <p:xfrm>
          <a:off x="4553527" y="6356350"/>
          <a:ext cx="22733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73300">
                  <a:extLst>
                    <a:ext uri="{9D8B030D-6E8A-4147-A177-3AD203B41FA5}">
                      <a16:colId xmlns:a16="http://schemas.microsoft.com/office/drawing/2014/main" val="22451693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3" action="ppaction://hlinksldjump"/>
                        </a:rPr>
                        <a:t>на главную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351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79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1" y="0"/>
            <a:ext cx="3986399" cy="804587"/>
          </a:xfrm>
        </p:spPr>
        <p:txBody>
          <a:bodyPr/>
          <a:lstStyle/>
          <a:p>
            <a:r>
              <a:rPr lang="ru-RU" dirty="0" smtClean="0"/>
              <a:t>Действие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24300" y="242434"/>
            <a:ext cx="5555673" cy="1341439"/>
          </a:xfrm>
        </p:spPr>
        <p:txBody>
          <a:bodyPr/>
          <a:lstStyle/>
          <a:p>
            <a:r>
              <a:rPr lang="ru-RU" dirty="0" smtClean="0"/>
              <a:t>Дешифровщик</a:t>
            </a:r>
          </a:p>
          <a:p>
            <a:r>
              <a:rPr lang="ru-RU" dirty="0" smtClean="0"/>
              <a:t>Задание: расшифровать слово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ru-RU" noProof="0" smtClean="0"/>
              <a:pPr/>
              <a:t>6</a:t>
            </a:fld>
            <a:endParaRPr lang="ru-RU" noProof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541455"/>
              </p:ext>
            </p:extLst>
          </p:nvPr>
        </p:nvGraphicFramePr>
        <p:xfrm>
          <a:off x="2045400" y="1490819"/>
          <a:ext cx="8220366" cy="99829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13374">
                  <a:extLst>
                    <a:ext uri="{9D8B030D-6E8A-4147-A177-3AD203B41FA5}">
                      <a16:colId xmlns:a16="http://schemas.microsoft.com/office/drawing/2014/main" val="928912901"/>
                    </a:ext>
                  </a:extLst>
                </a:gridCol>
                <a:gridCol w="913374">
                  <a:extLst>
                    <a:ext uri="{9D8B030D-6E8A-4147-A177-3AD203B41FA5}">
                      <a16:colId xmlns:a16="http://schemas.microsoft.com/office/drawing/2014/main" val="811765659"/>
                    </a:ext>
                  </a:extLst>
                </a:gridCol>
                <a:gridCol w="913374">
                  <a:extLst>
                    <a:ext uri="{9D8B030D-6E8A-4147-A177-3AD203B41FA5}">
                      <a16:colId xmlns:a16="http://schemas.microsoft.com/office/drawing/2014/main" val="2966938740"/>
                    </a:ext>
                  </a:extLst>
                </a:gridCol>
                <a:gridCol w="913374">
                  <a:extLst>
                    <a:ext uri="{9D8B030D-6E8A-4147-A177-3AD203B41FA5}">
                      <a16:colId xmlns:a16="http://schemas.microsoft.com/office/drawing/2014/main" val="3285528624"/>
                    </a:ext>
                  </a:extLst>
                </a:gridCol>
                <a:gridCol w="913374">
                  <a:extLst>
                    <a:ext uri="{9D8B030D-6E8A-4147-A177-3AD203B41FA5}">
                      <a16:colId xmlns:a16="http://schemas.microsoft.com/office/drawing/2014/main" val="2163553464"/>
                    </a:ext>
                  </a:extLst>
                </a:gridCol>
                <a:gridCol w="913374">
                  <a:extLst>
                    <a:ext uri="{9D8B030D-6E8A-4147-A177-3AD203B41FA5}">
                      <a16:colId xmlns:a16="http://schemas.microsoft.com/office/drawing/2014/main" val="3594745975"/>
                    </a:ext>
                  </a:extLst>
                </a:gridCol>
                <a:gridCol w="913374">
                  <a:extLst>
                    <a:ext uri="{9D8B030D-6E8A-4147-A177-3AD203B41FA5}">
                      <a16:colId xmlns:a16="http://schemas.microsoft.com/office/drawing/2014/main" val="1510300143"/>
                    </a:ext>
                  </a:extLst>
                </a:gridCol>
                <a:gridCol w="913374">
                  <a:extLst>
                    <a:ext uri="{9D8B030D-6E8A-4147-A177-3AD203B41FA5}">
                      <a16:colId xmlns:a16="http://schemas.microsoft.com/office/drawing/2014/main" val="1322750480"/>
                    </a:ext>
                  </a:extLst>
                </a:gridCol>
                <a:gridCol w="913374">
                  <a:extLst>
                    <a:ext uri="{9D8B030D-6E8A-4147-A177-3AD203B41FA5}">
                      <a16:colId xmlns:a16="http://schemas.microsoft.com/office/drawing/2014/main" val="2970660260"/>
                    </a:ext>
                  </a:extLst>
                </a:gridCol>
              </a:tblGrid>
              <a:tr h="9982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902775"/>
                  </a:ext>
                </a:extLst>
              </a:tr>
            </a:tbl>
          </a:graphicData>
        </a:graphic>
      </p:graphicFrame>
      <p:sp>
        <p:nvSpPr>
          <p:cNvPr id="7" name="Овал 6"/>
          <p:cNvSpPr/>
          <p:nvPr/>
        </p:nvSpPr>
        <p:spPr>
          <a:xfrm>
            <a:off x="2426392" y="2680326"/>
            <a:ext cx="2105891" cy="122612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6659" y="2674591"/>
            <a:ext cx="2121592" cy="123759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2627" y="2674590"/>
            <a:ext cx="2121592" cy="123759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0691" y="4053021"/>
            <a:ext cx="2121592" cy="123759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6392" y="5431448"/>
            <a:ext cx="2121592" cy="123759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6659" y="4053020"/>
            <a:ext cx="2121592" cy="123759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6659" y="5431449"/>
            <a:ext cx="2121592" cy="123759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5991" y="4047335"/>
            <a:ext cx="2121592" cy="123759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1279" y="5420080"/>
            <a:ext cx="2121592" cy="123759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156113" y="1452134"/>
            <a:ext cx="8260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/>
              <a:t>4</a:t>
            </a:r>
            <a:r>
              <a:rPr lang="ru-RU" sz="6600" b="1" dirty="0" smtClean="0"/>
              <a:t>	5	4	7	4	2	6	5	6</a:t>
            </a:r>
            <a:endParaRPr lang="ru-RU" sz="6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947291" y="5488105"/>
            <a:ext cx="1104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9</a:t>
            </a:r>
            <a:endParaRPr lang="ru-RU" sz="2000" b="1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7601" y="2700962"/>
            <a:ext cx="1103472" cy="536494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3901" y="2700616"/>
            <a:ext cx="1103472" cy="536494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8639" y="2708832"/>
            <a:ext cx="1109568" cy="542591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19751" y="3996594"/>
            <a:ext cx="1103472" cy="536494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43901" y="4013108"/>
            <a:ext cx="1103472" cy="542591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47291" y="4019205"/>
            <a:ext cx="1109568" cy="536494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27601" y="5431448"/>
            <a:ext cx="1103472" cy="536494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41780" y="5425351"/>
            <a:ext cx="1103472" cy="542591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7947291" y="5832761"/>
            <a:ext cx="1385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ЬЭЮЯ</a:t>
            </a:r>
            <a:endParaRPr lang="ru-RU" sz="2400" b="1" dirty="0"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82528" y="3159966"/>
            <a:ext cx="1201016" cy="64623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868750" y="3159966"/>
            <a:ext cx="1261981" cy="646232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872732" y="4455191"/>
            <a:ext cx="1213209" cy="646232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308174" y="4452954"/>
            <a:ext cx="1298561" cy="646232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916869" y="4407983"/>
            <a:ext cx="1243692" cy="646232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850101" y="5832525"/>
            <a:ext cx="1274174" cy="64623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233677" y="5826299"/>
            <a:ext cx="1554615" cy="646232"/>
          </a:xfrm>
          <a:prstGeom prst="rect">
            <a:avLst/>
          </a:prstGeom>
        </p:spPr>
      </p:pic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52726"/>
              </p:ext>
            </p:extLst>
          </p:nvPr>
        </p:nvGraphicFramePr>
        <p:xfrm>
          <a:off x="10341138" y="4347668"/>
          <a:ext cx="1500909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0909">
                  <a:extLst>
                    <a:ext uri="{9D8B030D-6E8A-4147-A177-3AD203B41FA5}">
                      <a16:colId xmlns:a16="http://schemas.microsoft.com/office/drawing/2014/main" val="10692286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18" action="ppaction://hlinksldjump"/>
                        </a:rPr>
                        <a:t>к ответу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287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8091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542" y="637229"/>
            <a:ext cx="3986399" cy="804587"/>
          </a:xfrm>
        </p:spPr>
        <p:txBody>
          <a:bodyPr/>
          <a:lstStyle/>
          <a:p>
            <a:r>
              <a:rPr lang="ru-RU" dirty="0" smtClean="0"/>
              <a:t>Действие</a:t>
            </a:r>
            <a:br>
              <a:rPr lang="ru-RU" dirty="0" smtClean="0"/>
            </a:br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24300" y="242434"/>
            <a:ext cx="5555673" cy="1341439"/>
          </a:xfrm>
        </p:spPr>
        <p:txBody>
          <a:bodyPr/>
          <a:lstStyle/>
          <a:p>
            <a:r>
              <a:rPr lang="ru-RU" dirty="0" smtClean="0"/>
              <a:t>Дешифровщик</a:t>
            </a:r>
          </a:p>
          <a:p>
            <a:r>
              <a:rPr lang="ru-RU" dirty="0" smtClean="0"/>
              <a:t>Задание: расшифровать слово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ru-RU" noProof="0" smtClean="0"/>
              <a:pPr/>
              <a:t>7</a:t>
            </a:fld>
            <a:endParaRPr lang="ru-RU" noProof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541455"/>
              </p:ext>
            </p:extLst>
          </p:nvPr>
        </p:nvGraphicFramePr>
        <p:xfrm>
          <a:off x="2045400" y="1490819"/>
          <a:ext cx="8220366" cy="99829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13374">
                  <a:extLst>
                    <a:ext uri="{9D8B030D-6E8A-4147-A177-3AD203B41FA5}">
                      <a16:colId xmlns:a16="http://schemas.microsoft.com/office/drawing/2014/main" val="928912901"/>
                    </a:ext>
                  </a:extLst>
                </a:gridCol>
                <a:gridCol w="913374">
                  <a:extLst>
                    <a:ext uri="{9D8B030D-6E8A-4147-A177-3AD203B41FA5}">
                      <a16:colId xmlns:a16="http://schemas.microsoft.com/office/drawing/2014/main" val="811765659"/>
                    </a:ext>
                  </a:extLst>
                </a:gridCol>
                <a:gridCol w="913374">
                  <a:extLst>
                    <a:ext uri="{9D8B030D-6E8A-4147-A177-3AD203B41FA5}">
                      <a16:colId xmlns:a16="http://schemas.microsoft.com/office/drawing/2014/main" val="2966938740"/>
                    </a:ext>
                  </a:extLst>
                </a:gridCol>
                <a:gridCol w="913374">
                  <a:extLst>
                    <a:ext uri="{9D8B030D-6E8A-4147-A177-3AD203B41FA5}">
                      <a16:colId xmlns:a16="http://schemas.microsoft.com/office/drawing/2014/main" val="3285528624"/>
                    </a:ext>
                  </a:extLst>
                </a:gridCol>
                <a:gridCol w="913374">
                  <a:extLst>
                    <a:ext uri="{9D8B030D-6E8A-4147-A177-3AD203B41FA5}">
                      <a16:colId xmlns:a16="http://schemas.microsoft.com/office/drawing/2014/main" val="2163553464"/>
                    </a:ext>
                  </a:extLst>
                </a:gridCol>
                <a:gridCol w="913374">
                  <a:extLst>
                    <a:ext uri="{9D8B030D-6E8A-4147-A177-3AD203B41FA5}">
                      <a16:colId xmlns:a16="http://schemas.microsoft.com/office/drawing/2014/main" val="3594745975"/>
                    </a:ext>
                  </a:extLst>
                </a:gridCol>
                <a:gridCol w="913374">
                  <a:extLst>
                    <a:ext uri="{9D8B030D-6E8A-4147-A177-3AD203B41FA5}">
                      <a16:colId xmlns:a16="http://schemas.microsoft.com/office/drawing/2014/main" val="1510300143"/>
                    </a:ext>
                  </a:extLst>
                </a:gridCol>
                <a:gridCol w="913374">
                  <a:extLst>
                    <a:ext uri="{9D8B030D-6E8A-4147-A177-3AD203B41FA5}">
                      <a16:colId xmlns:a16="http://schemas.microsoft.com/office/drawing/2014/main" val="1322750480"/>
                    </a:ext>
                  </a:extLst>
                </a:gridCol>
                <a:gridCol w="913374">
                  <a:extLst>
                    <a:ext uri="{9D8B030D-6E8A-4147-A177-3AD203B41FA5}">
                      <a16:colId xmlns:a16="http://schemas.microsoft.com/office/drawing/2014/main" val="2970660260"/>
                    </a:ext>
                  </a:extLst>
                </a:gridCol>
              </a:tblGrid>
              <a:tr h="9982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902775"/>
                  </a:ext>
                </a:extLst>
              </a:tr>
            </a:tbl>
          </a:graphicData>
        </a:graphic>
      </p:graphicFrame>
      <p:sp>
        <p:nvSpPr>
          <p:cNvPr id="7" name="Овал 6"/>
          <p:cNvSpPr/>
          <p:nvPr/>
        </p:nvSpPr>
        <p:spPr>
          <a:xfrm>
            <a:off x="2426392" y="2680326"/>
            <a:ext cx="2105891" cy="122612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6659" y="2674591"/>
            <a:ext cx="2121592" cy="123759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2627" y="2674590"/>
            <a:ext cx="2121592" cy="123759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0691" y="4053021"/>
            <a:ext cx="2121592" cy="123759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6392" y="5431448"/>
            <a:ext cx="2121592" cy="123759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6659" y="4053020"/>
            <a:ext cx="2121592" cy="123759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6659" y="5431449"/>
            <a:ext cx="2121592" cy="123759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5991" y="4047335"/>
            <a:ext cx="2121592" cy="123759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1279" y="5420080"/>
            <a:ext cx="2121592" cy="123759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156113" y="1452134"/>
            <a:ext cx="8260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И	Н	И	Ц	И	А	Т	О	Р</a:t>
            </a:r>
            <a:endParaRPr lang="ru-RU" sz="6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947291" y="5488105"/>
            <a:ext cx="1104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9</a:t>
            </a:r>
            <a:endParaRPr lang="ru-RU" sz="2000" b="1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7601" y="2700962"/>
            <a:ext cx="1103472" cy="536494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3901" y="2700616"/>
            <a:ext cx="1103472" cy="536494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8639" y="2708832"/>
            <a:ext cx="1109568" cy="542591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19751" y="3996594"/>
            <a:ext cx="1103472" cy="536494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43901" y="4013108"/>
            <a:ext cx="1103472" cy="542591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47291" y="4019205"/>
            <a:ext cx="1109568" cy="536494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27601" y="5431448"/>
            <a:ext cx="1103472" cy="536494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41780" y="5425351"/>
            <a:ext cx="1103472" cy="542591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7947291" y="5832761"/>
            <a:ext cx="1385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ЬЭЮЯ</a:t>
            </a:r>
            <a:endParaRPr lang="ru-RU" sz="2400" b="1" dirty="0"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82528" y="3159966"/>
            <a:ext cx="1201016" cy="64623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868750" y="3159966"/>
            <a:ext cx="1261981" cy="646232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872732" y="4455191"/>
            <a:ext cx="1213209" cy="646232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308174" y="4452954"/>
            <a:ext cx="1298561" cy="646232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916869" y="4407983"/>
            <a:ext cx="1243692" cy="646232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850101" y="5832525"/>
            <a:ext cx="1274174" cy="64623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233677" y="5826299"/>
            <a:ext cx="1554615" cy="646232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782452"/>
              </p:ext>
            </p:extLst>
          </p:nvPr>
        </p:nvGraphicFramePr>
        <p:xfrm>
          <a:off x="9995323" y="3676495"/>
          <a:ext cx="1556327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6327">
                  <a:extLst>
                    <a:ext uri="{9D8B030D-6E8A-4147-A177-3AD203B41FA5}">
                      <a16:colId xmlns:a16="http://schemas.microsoft.com/office/drawing/2014/main" val="2182098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8" action="ppaction://hlinksldjump"/>
                        </a:rPr>
                        <a:t>на главную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305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56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54" y="163287"/>
            <a:ext cx="9779183" cy="939800"/>
          </a:xfrm>
        </p:spPr>
        <p:txBody>
          <a:bodyPr rtlCol="0"/>
          <a:lstStyle/>
          <a:p>
            <a:pPr algn="ctr" rtl="0"/>
            <a:r>
              <a:rPr lang="ru-RU" dirty="0" smtClean="0"/>
              <a:t>Выберите ячейку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 rtlCol="0"/>
          <a:lstStyle/>
          <a:p>
            <a:pPr rtl="0"/>
            <a:fld id="{294A09A9-5501-47C1-A89A-A340965A2BE2}" type="slidenum">
              <a:rPr lang="ru-RU" smtClean="0"/>
              <a:pPr rtl="0"/>
              <a:t>8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194863"/>
              </p:ext>
            </p:extLst>
          </p:nvPr>
        </p:nvGraphicFramePr>
        <p:xfrm>
          <a:off x="957941" y="2075543"/>
          <a:ext cx="9543678" cy="293188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71839">
                  <a:extLst>
                    <a:ext uri="{9D8B030D-6E8A-4147-A177-3AD203B41FA5}">
                      <a16:colId xmlns:a16="http://schemas.microsoft.com/office/drawing/2014/main" val="4230687570"/>
                    </a:ext>
                  </a:extLst>
                </a:gridCol>
                <a:gridCol w="4771839">
                  <a:extLst>
                    <a:ext uri="{9D8B030D-6E8A-4147-A177-3AD203B41FA5}">
                      <a16:colId xmlns:a16="http://schemas.microsoft.com/office/drawing/2014/main" val="451483187"/>
                    </a:ext>
                  </a:extLst>
                </a:gridCol>
              </a:tblGrid>
              <a:tr h="2931885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3" action="ppaction://hlinksldjump"/>
                        </a:rPr>
                        <a:t>ВОПРОС</a:t>
                      </a:r>
                      <a:endParaRPr lang="ru-RU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4" action="ppaction://hlinksldjump"/>
                        </a:rPr>
                        <a:t>ДЕЙСТВИЕ</a:t>
                      </a:r>
                      <a:endParaRPr lang="ru-RU" sz="6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0653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29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245912" cy="2387600"/>
          </a:xfrm>
        </p:spPr>
        <p:txBody>
          <a:bodyPr rtlCol="0"/>
          <a:lstStyle/>
          <a:p>
            <a:pPr rtl="0"/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1A6D85-3837-435F-A342-5A3F98172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427" y="2579584"/>
            <a:ext cx="7707745" cy="354412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 rtl="0"/>
            <a:r>
              <a:rPr lang="ru-RU" sz="4800" dirty="0" smtClean="0"/>
              <a:t>Как вы считаете, правда ли, что лидер дает импульс движению? </a:t>
            </a:r>
          </a:p>
          <a:p>
            <a:pPr algn="ctr" rtl="0"/>
            <a:r>
              <a:rPr lang="ru-RU" sz="4800" dirty="0" smtClean="0"/>
              <a:t>Аргументируйте свой ответ.</a:t>
            </a:r>
            <a:endParaRPr lang="ru-RU" sz="4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774814"/>
              </p:ext>
            </p:extLst>
          </p:nvPr>
        </p:nvGraphicFramePr>
        <p:xfrm>
          <a:off x="4421909" y="6291580"/>
          <a:ext cx="18923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92300">
                  <a:extLst>
                    <a:ext uri="{9D8B030D-6E8A-4147-A177-3AD203B41FA5}">
                      <a16:colId xmlns:a16="http://schemas.microsoft.com/office/drawing/2014/main" val="6719258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3" action="ppaction://hlinksldjump"/>
                        </a:rPr>
                        <a:t>к</a:t>
                      </a:r>
                      <a:r>
                        <a:rPr lang="ru-RU" baseline="0" dirty="0" smtClean="0">
                          <a:hlinkClick r:id="rId3" action="ppaction://hlinksldjump"/>
                        </a:rPr>
                        <a:t> ответу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952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90832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льзовательские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9A5FA357-B0DF-4EFE-A910-4D3F993A1AA1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42FAFE-88B4-49B4-9588-86CB0E564E5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2F1176D5-513E-4E73-98C9-4CEA832F57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2076B5C-85B0-4D30-852D-5E5312EEA93B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TM45331398</Template>
  <TotalTime>0</TotalTime>
  <Words>354</Words>
  <Application>Microsoft Office PowerPoint</Application>
  <PresentationFormat>Широкоэкранный</PresentationFormat>
  <Paragraphs>110</Paragraphs>
  <Slides>18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-apple-system</vt:lpstr>
      <vt:lpstr>Arial</vt:lpstr>
      <vt:lpstr>Calibri</vt:lpstr>
      <vt:lpstr>Tenorite</vt:lpstr>
      <vt:lpstr>Пользовательские</vt:lpstr>
      <vt:lpstr>Интерактивная игра «Вопрос/Действие» «Лидерство»</vt:lpstr>
      <vt:lpstr>Условия игры </vt:lpstr>
      <vt:lpstr>Выберите ячейку</vt:lpstr>
      <vt:lpstr>Вопрос</vt:lpstr>
      <vt:lpstr>Ответ: 5 </vt:lpstr>
      <vt:lpstr>Действие</vt:lpstr>
      <vt:lpstr>Действие Ответ</vt:lpstr>
      <vt:lpstr>Выберите ячейку</vt:lpstr>
      <vt:lpstr>Вопрос</vt:lpstr>
      <vt:lpstr>Ответ </vt:lpstr>
      <vt:lpstr>Действие</vt:lpstr>
      <vt:lpstr>Действие. Ответ</vt:lpstr>
      <vt:lpstr>Выберите ячейку</vt:lpstr>
      <vt:lpstr>Вопрос</vt:lpstr>
      <vt:lpstr>Ответ </vt:lpstr>
      <vt:lpstr>Действие</vt:lpstr>
      <vt:lpstr>Действие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2021-09-06T16:30:14Z</dcterms:created>
  <dcterms:modified xsi:type="dcterms:W3CDTF">2023-09-26T05:11:02Z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