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80" r:id="rId5"/>
    <p:sldId id="281" r:id="rId6"/>
    <p:sldId id="283" r:id="rId7"/>
    <p:sldId id="282" r:id="rId8"/>
    <p:sldId id="262" r:id="rId9"/>
    <p:sldId id="284" r:id="rId10"/>
    <p:sldId id="285" r:id="rId11"/>
    <p:sldId id="287" r:id="rId12"/>
    <p:sldId id="286" r:id="rId13"/>
    <p:sldId id="288" r:id="rId14"/>
    <p:sldId id="290" r:id="rId15"/>
    <p:sldId id="292" r:id="rId16"/>
    <p:sldId id="291" r:id="rId17"/>
    <p:sldId id="289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-360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3884400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Click to move the slide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r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Click to edit the notes format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ftr"/>
          </p:nvPr>
        </p:nvSpPr>
        <p:spPr>
          <a:xfrm>
            <a:off x="-36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sldNum"/>
          </p:nvPr>
        </p:nvSpPr>
        <p:spPr>
          <a:xfrm>
            <a:off x="388440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C0624C7-8281-4F99-9F48-0BF9E9F20BA3}" type="slidenum">
              <a:rPr lang="ru-RU" sz="1200" b="0" strike="noStrike" spc="-1">
                <a:latin typeface="Times New Roman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1EBB6F0-6A54-478F-8C6D-B7467A6C9C1F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17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40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21564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324720" y="187920"/>
            <a:ext cx="21564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324720" y="18792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9435600" y="18792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9397800" y="-36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9470520" y="-36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324720" y="18792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9397800" y="18792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9470520" y="18792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9324720" y="-1497240"/>
            <a:ext cx="215640" cy="3354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21564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4005000"/>
            <a:ext cx="7772400" cy="5299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9324720" y="18792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324720" y="-1497240"/>
            <a:ext cx="215640" cy="3354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9435600" y="18792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9324720" y="187920"/>
            <a:ext cx="21564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21564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9324720" y="187920"/>
            <a:ext cx="21564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9324720" y="18792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9435600" y="18792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9397800" y="-36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9470520" y="-36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9324720" y="18792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9397800" y="18792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9470520" y="187920"/>
            <a:ext cx="69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21564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4005000"/>
            <a:ext cx="7772400" cy="5299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324720" y="18792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435600" y="18792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435600" y="-360"/>
            <a:ext cx="10512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324720" y="187920"/>
            <a:ext cx="215640" cy="171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21564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499"/>
              </a:spcBef>
              <a:buClr>
                <a:srgbClr val="FFFFFF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EB2D75-80C5-4222-8087-2D626C154F93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4005000"/>
            <a:ext cx="77724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9324720" y="-360"/>
            <a:ext cx="215640" cy="3603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499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499"/>
              </a:spcBef>
              <a:buClr>
                <a:srgbClr val="FFFFFF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marL="216000" indent="-216000" algn="r"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3A1BE04-9B1C-4A18-B85B-5A215690FBA7}" type="slidenum">
              <a:rPr lang="ru-RU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2997360"/>
            <a:ext cx="7772400" cy="806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</a:rPr>
              <a:t>«Кто </a:t>
            </a:r>
            <a:r>
              <a:rPr lang="ru-RU" sz="2400" spc="-1" dirty="0" smtClean="0">
                <a:solidFill>
                  <a:srgbClr val="FFFFFF"/>
                </a:solidFill>
                <a:latin typeface="Arial"/>
              </a:rPr>
              <a:t>хочет </a:t>
            </a:r>
            <a:r>
              <a:rPr lang="ru-RU" sz="2400" spc="-1" smtClean="0">
                <a:solidFill>
                  <a:srgbClr val="FFFFFF"/>
                </a:solidFill>
                <a:latin typeface="Arial"/>
              </a:rPr>
              <a:t>стать</a:t>
            </a:r>
            <a:r>
              <a:rPr lang="ru-RU" sz="2400" b="0" strike="noStrike" spc="-1" smtClean="0">
                <a:solidFill>
                  <a:srgbClr val="FFFFFF"/>
                </a:solidFill>
                <a:latin typeface="Arial"/>
              </a:rPr>
              <a:t> волонтером?»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285920" y="4571640"/>
            <a:ext cx="6400800" cy="15843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b="0" strike="noStrike" spc="-1">
                <a:solidFill>
                  <a:srgbClr val="FFFFFF"/>
                </a:solidFill>
                <a:latin typeface="Arial"/>
              </a:rPr>
              <a:t>Интеллектуальная игра</a:t>
            </a: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Line 3"/>
          <p:cNvSpPr/>
          <p:nvPr/>
        </p:nvSpPr>
        <p:spPr>
          <a:xfrm>
            <a:off x="0" y="-27000"/>
            <a:ext cx="0" cy="6858000"/>
          </a:xfrm>
          <a:prstGeom prst="line">
            <a:avLst/>
          </a:prstGeom>
          <a:ln w="38160">
            <a:solidFill>
              <a:srgbClr val="05023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2" name="Picture 3"/>
          <p:cNvPicPr/>
          <p:nvPr/>
        </p:nvPicPr>
        <p:blipFill>
          <a:blip r:embed="rId2"/>
          <a:stretch/>
        </p:blipFill>
        <p:spPr>
          <a:xfrm>
            <a:off x="857160" y="785880"/>
            <a:ext cx="304920" cy="304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3658" fill="hold"/>
                                        <p:tgtEl>
                                          <p:spTgt spid="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Р</a:t>
            </a:r>
            <a:r>
              <a:rPr lang="ru-RU" sz="2400" spc="-1" dirty="0" smtClean="0">
                <a:solidFill>
                  <a:srgbClr val="FFFFFF"/>
                </a:solidFill>
              </a:rPr>
              <a:t>азовое </a:t>
            </a:r>
            <a:r>
              <a:rPr lang="ru-RU" sz="2400" spc="-1" dirty="0">
                <a:solidFill>
                  <a:srgbClr val="FFFFFF"/>
                </a:solidFill>
              </a:rPr>
              <a:t>мероприятие, направленное на решение социально значимых задач, участниками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которого являются добровольцы (волонтеры);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u="sng" spc="-1" dirty="0" smtClean="0">
                <a:solidFill>
                  <a:schemeClr val="bg1"/>
                </a:solidFill>
                <a:latin typeface="Arial"/>
              </a:rPr>
              <a:t>D. </a:t>
            </a:r>
            <a:r>
              <a:rPr lang="ru-RU" sz="2400" b="1" u="sng" spc="-1" dirty="0" smtClean="0">
                <a:solidFill>
                  <a:schemeClr val="bg1"/>
                </a:solidFill>
                <a:latin typeface="Arial"/>
              </a:rPr>
              <a:t>Акция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В. Парад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rgbClr val="FF0000"/>
                </a:solidFill>
                <a:uFillTx/>
                <a:latin typeface="Arial"/>
              </a:rPr>
              <a:t>С. </a:t>
            </a:r>
            <a:r>
              <a:rPr lang="ru-RU" sz="2400" b="1" u="sng" spc="-1" dirty="0" smtClean="0">
                <a:solidFill>
                  <a:srgbClr val="FF0000"/>
                </a:solidFill>
                <a:latin typeface="Arial"/>
              </a:rPr>
              <a:t>Митинг</a:t>
            </a:r>
            <a:endParaRPr lang="en-US" sz="2400" b="1" strike="noStrike" spc="-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51640" y="331308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А. Фестиваль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22034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Р</a:t>
            </a:r>
            <a:r>
              <a:rPr lang="ru-RU" sz="2400" spc="-1" dirty="0" smtClean="0">
                <a:solidFill>
                  <a:srgbClr val="FFFFFF"/>
                </a:solidFill>
              </a:rPr>
              <a:t>азовое </a:t>
            </a:r>
            <a:r>
              <a:rPr lang="ru-RU" sz="2400" spc="-1" dirty="0">
                <a:solidFill>
                  <a:srgbClr val="FFFFFF"/>
                </a:solidFill>
              </a:rPr>
              <a:t>мероприятие, направленное на решение социально значимых задач, участниками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которого являются добровольцы (волонтеры);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u="sng" spc="-1" dirty="0" smtClean="0">
                <a:solidFill>
                  <a:srgbClr val="00B050"/>
                </a:solidFill>
                <a:latin typeface="Arial"/>
              </a:rPr>
              <a:t>D. </a:t>
            </a:r>
            <a:r>
              <a:rPr lang="ru-RU" sz="2400" b="1" u="sng" spc="-1" dirty="0" smtClean="0">
                <a:solidFill>
                  <a:srgbClr val="00B050"/>
                </a:solidFill>
                <a:latin typeface="Arial"/>
              </a:rPr>
              <a:t>Акция</a:t>
            </a:r>
            <a:endParaRPr lang="en-US" sz="2400" b="1" strike="noStrike" spc="-1" dirty="0">
              <a:solidFill>
                <a:srgbClr val="00B050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В. Парад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С. </a:t>
            </a:r>
            <a:r>
              <a:rPr lang="ru-RU" sz="2400" b="1" u="sng" spc="-1" dirty="0" smtClean="0">
                <a:solidFill>
                  <a:schemeClr val="bg1"/>
                </a:solidFill>
                <a:latin typeface="Arial"/>
              </a:rPr>
              <a:t>Митинг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51640" y="331308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А. Фестиваль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16072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700020" y="3844800"/>
            <a:ext cx="7743960" cy="1441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 smtClean="0">
                <a:solidFill>
                  <a:srgbClr val="FFFFFF"/>
                </a:solidFill>
              </a:rPr>
              <a:t>Документ </a:t>
            </a:r>
            <a:r>
              <a:rPr lang="ru-RU" sz="2000" spc="-1" dirty="0">
                <a:solidFill>
                  <a:srgbClr val="FFFFFF"/>
                </a:solidFill>
              </a:rPr>
              <a:t>установленной формы, которым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>
                <a:solidFill>
                  <a:srgbClr val="FFFFFF"/>
                </a:solidFill>
              </a:rPr>
              <a:t>подтверждается деятельность волонтера; содержит сведения о его деятельности, поощрениях и дополнительной подготовке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1" u="sng" spc="-1" dirty="0" smtClean="0">
                <a:solidFill>
                  <a:schemeClr val="bg1"/>
                </a:solidFill>
                <a:latin typeface="Arial"/>
                <a:hlinkClick r:id="rId2" action="ppaction://hlinksldjump"/>
              </a:rPr>
              <a:t>D.</a:t>
            </a:r>
            <a:r>
              <a:rPr lang="ru-RU" sz="2200" b="1" u="sng" spc="-1" dirty="0" smtClean="0">
                <a:solidFill>
                  <a:schemeClr val="bg1"/>
                </a:solidFill>
                <a:latin typeface="Arial"/>
                <a:hlinkClick r:id="rId2" action="ppaction://hlinksldjump"/>
              </a:rPr>
              <a:t> Памятка волонтера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643280" y="5500800"/>
            <a:ext cx="442908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chemeClr val="bg1"/>
                </a:solidFill>
                <a:uFillTx/>
                <a:latin typeface="Arial"/>
                <a:hlinkClick r:id="rId3" action="ppaction://hlinksldjump"/>
              </a:rPr>
              <a:t>В. Благодарственное письмо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0" y="6215040"/>
            <a:ext cx="4648745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pc="-1" dirty="0" smtClean="0">
                <a:solidFill>
                  <a:schemeClr val="bg1"/>
                </a:solidFill>
                <a:latin typeface="Arial"/>
                <a:hlinkClick r:id="rId4" action="ppaction://hlinksldjump"/>
              </a:rPr>
              <a:t>С. Рекомендательное письмо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51640" y="3035989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5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6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393700"/>
            <a:ext cx="4071960" cy="714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chemeClr val="bg1"/>
                </a:solidFill>
                <a:uFillTx/>
                <a:latin typeface="Arial"/>
                <a:hlinkClick r:id="rId7" action="ppaction://hlinksldjump"/>
              </a:rPr>
              <a:t>А.Личная книжка волонтера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3692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700020" y="3844800"/>
            <a:ext cx="7743960" cy="1441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 smtClean="0">
                <a:solidFill>
                  <a:srgbClr val="FFFFFF"/>
                </a:solidFill>
              </a:rPr>
              <a:t>Документ </a:t>
            </a:r>
            <a:r>
              <a:rPr lang="ru-RU" sz="2000" spc="-1" dirty="0">
                <a:solidFill>
                  <a:srgbClr val="FFFFFF"/>
                </a:solidFill>
              </a:rPr>
              <a:t>установленной формы, которым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>
                <a:solidFill>
                  <a:srgbClr val="FFFFFF"/>
                </a:solidFill>
              </a:rPr>
              <a:t>подтверждается деятельность волонтера; содержит сведения о его деятельности, поощрениях и дополнительной подготовке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1" u="sng" spc="-1" dirty="0" smtClean="0">
                <a:solidFill>
                  <a:schemeClr val="bg1"/>
                </a:solidFill>
                <a:latin typeface="Arial"/>
              </a:rPr>
              <a:t>D.</a:t>
            </a:r>
            <a:r>
              <a:rPr lang="ru-RU" sz="2200" b="1" u="sng" spc="-1" dirty="0" smtClean="0">
                <a:solidFill>
                  <a:schemeClr val="bg1"/>
                </a:solidFill>
                <a:latin typeface="Arial"/>
              </a:rPr>
              <a:t> Памятка волонтера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643280" y="5500800"/>
            <a:ext cx="442908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rgbClr val="FF0000"/>
                </a:solidFill>
                <a:uFillTx/>
                <a:latin typeface="Arial"/>
              </a:rPr>
              <a:t>В. Благодарственное письмо</a:t>
            </a:r>
            <a:endParaRPr lang="en-US" sz="2200" b="1" strike="noStrike" spc="-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0" y="6215040"/>
            <a:ext cx="4648745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pc="-1" dirty="0" smtClean="0">
                <a:solidFill>
                  <a:schemeClr val="bg1"/>
                </a:solidFill>
                <a:latin typeface="Arial"/>
              </a:rPr>
              <a:t>С. Рекомендательное письмо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10077" y="3006415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393700"/>
            <a:ext cx="4071960" cy="714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А.Личная книжка волонтера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80838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700020" y="3844800"/>
            <a:ext cx="7743960" cy="1441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 smtClean="0">
                <a:solidFill>
                  <a:srgbClr val="FFFFFF"/>
                </a:solidFill>
              </a:rPr>
              <a:t>Документ </a:t>
            </a:r>
            <a:r>
              <a:rPr lang="ru-RU" sz="2000" spc="-1" dirty="0">
                <a:solidFill>
                  <a:srgbClr val="FFFFFF"/>
                </a:solidFill>
              </a:rPr>
              <a:t>установленной формы, которым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>
                <a:solidFill>
                  <a:srgbClr val="FFFFFF"/>
                </a:solidFill>
              </a:rPr>
              <a:t>подтверждается деятельность волонтера; содержит сведения о его деятельности, поощрениях и дополнительной подготовке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1" u="sng" spc="-1" dirty="0" smtClean="0">
                <a:solidFill>
                  <a:schemeClr val="bg1"/>
                </a:solidFill>
                <a:latin typeface="Arial"/>
              </a:rPr>
              <a:t>D.</a:t>
            </a:r>
            <a:r>
              <a:rPr lang="ru-RU" sz="2200" b="1" u="sng" spc="-1" dirty="0" smtClean="0">
                <a:solidFill>
                  <a:schemeClr val="bg1"/>
                </a:solidFill>
                <a:latin typeface="Arial"/>
              </a:rPr>
              <a:t> Памятка волонтера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643280" y="5500800"/>
            <a:ext cx="442908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В. Благодарственное письмо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0" y="6215040"/>
            <a:ext cx="4648745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pc="-1" dirty="0" smtClean="0">
                <a:solidFill>
                  <a:srgbClr val="FF0000"/>
                </a:solidFill>
                <a:latin typeface="Arial"/>
              </a:rPr>
              <a:t>С. Рекомендательное письмо</a:t>
            </a:r>
            <a:endParaRPr lang="en-US" sz="2200" b="1" strike="noStrike" spc="-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23931" y="3077552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393700"/>
            <a:ext cx="4071960" cy="714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А.Личная книжка волонтера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984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700020" y="3844800"/>
            <a:ext cx="7743960" cy="1441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 smtClean="0">
                <a:solidFill>
                  <a:srgbClr val="FFFFFF"/>
                </a:solidFill>
              </a:rPr>
              <a:t>Документ </a:t>
            </a:r>
            <a:r>
              <a:rPr lang="ru-RU" sz="2000" spc="-1" dirty="0">
                <a:solidFill>
                  <a:srgbClr val="FFFFFF"/>
                </a:solidFill>
              </a:rPr>
              <a:t>установленной формы, которым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>
                <a:solidFill>
                  <a:srgbClr val="FFFFFF"/>
                </a:solidFill>
              </a:rPr>
              <a:t>подтверждается деятельность волонтера; содержит сведения о его деятельности, поощрениях и дополнительной подготовке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1" u="sng" spc="-1" dirty="0" smtClean="0">
                <a:solidFill>
                  <a:srgbClr val="FF0000"/>
                </a:solidFill>
                <a:latin typeface="Arial"/>
              </a:rPr>
              <a:t>D.</a:t>
            </a:r>
            <a:r>
              <a:rPr lang="ru-RU" sz="2200" b="1" u="sng" spc="-1" dirty="0" smtClean="0">
                <a:solidFill>
                  <a:srgbClr val="FF0000"/>
                </a:solidFill>
                <a:latin typeface="Arial"/>
              </a:rPr>
              <a:t> Памятка волонтера</a:t>
            </a:r>
            <a:endParaRPr lang="en-US" sz="2200" b="1" strike="noStrike" spc="-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643280" y="5500800"/>
            <a:ext cx="442908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В. Благодарственное письмо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0" y="6215040"/>
            <a:ext cx="4648745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pc="-1" dirty="0" smtClean="0">
                <a:solidFill>
                  <a:schemeClr val="bg1"/>
                </a:solidFill>
                <a:latin typeface="Arial"/>
              </a:rPr>
              <a:t>С. Рекомендательное письмо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51640" y="3063698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393700"/>
            <a:ext cx="4071960" cy="714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А.Личная книжка волонтера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222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700020" y="3844800"/>
            <a:ext cx="7743960" cy="1441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 smtClean="0">
                <a:solidFill>
                  <a:srgbClr val="FFFFFF"/>
                </a:solidFill>
              </a:rPr>
              <a:t>Документ </a:t>
            </a:r>
            <a:r>
              <a:rPr lang="ru-RU" sz="2000" spc="-1" dirty="0">
                <a:solidFill>
                  <a:srgbClr val="FFFFFF"/>
                </a:solidFill>
              </a:rPr>
              <a:t>установленной формы, которым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spc="-1" dirty="0">
                <a:solidFill>
                  <a:srgbClr val="FFFFFF"/>
                </a:solidFill>
              </a:rPr>
              <a:t>подтверждается деятельность волонтера; содержит сведения о его деятельности, поощрениях и дополнительной подготовке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b="1" u="sng" spc="-1" dirty="0" smtClean="0">
                <a:solidFill>
                  <a:schemeClr val="bg1"/>
                </a:solidFill>
                <a:latin typeface="Arial"/>
              </a:rPr>
              <a:t>D.</a:t>
            </a:r>
            <a:r>
              <a:rPr lang="ru-RU" sz="2200" b="1" u="sng" spc="-1" dirty="0" smtClean="0">
                <a:solidFill>
                  <a:schemeClr val="bg1"/>
                </a:solidFill>
                <a:latin typeface="Arial"/>
              </a:rPr>
              <a:t> Памятка волонтера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643280" y="5500800"/>
            <a:ext cx="442908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В. Благодарственное письмо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0" y="6215040"/>
            <a:ext cx="4648745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pc="-1" dirty="0" smtClean="0">
                <a:solidFill>
                  <a:schemeClr val="bg1"/>
                </a:solidFill>
                <a:latin typeface="Arial"/>
              </a:rPr>
              <a:t>С. Рекомендательное письмо</a:t>
            </a:r>
            <a:endParaRPr lang="en-US" sz="22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10077" y="3049844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393700"/>
            <a:ext cx="4071960" cy="714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b="1" u="sng" strike="noStrike" spc="-1" dirty="0" smtClean="0">
                <a:solidFill>
                  <a:srgbClr val="00B050"/>
                </a:solidFill>
                <a:uFillTx/>
                <a:latin typeface="Arial"/>
              </a:rPr>
              <a:t>А.Личная книжка волонтера</a:t>
            </a:r>
            <a:endParaRPr lang="en-US" sz="2200" b="1" strike="noStrike" spc="-1" dirty="0">
              <a:solidFill>
                <a:srgbClr val="00B050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46086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2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CustomShape 1"/>
          <p:cNvSpPr/>
          <p:nvPr/>
        </p:nvSpPr>
        <p:spPr>
          <a:xfrm>
            <a:off x="7964640" y="176040"/>
            <a:ext cx="1179360" cy="115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CustomShape 2"/>
          <p:cNvSpPr/>
          <p:nvPr/>
        </p:nvSpPr>
        <p:spPr>
          <a:xfrm>
            <a:off x="1357200" y="2714760"/>
            <a:ext cx="6929640" cy="197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6000" b="1" strike="noStrike" spc="-1">
                <a:solidFill>
                  <a:srgbClr val="FFFFFF"/>
                </a:solidFill>
                <a:latin typeface="Arial"/>
              </a:rPr>
              <a:t>Молодцы!!!</a:t>
            </a:r>
            <a:endParaRPr lang="en-US" sz="60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60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60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60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spcBef>
                <a:spcPts val="873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6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 smtClean="0">
                <a:solidFill>
                  <a:srgbClr val="FFFFFF"/>
                </a:solidFill>
              </a:rPr>
              <a:t>Человек, </a:t>
            </a:r>
            <a:r>
              <a:rPr lang="ru-RU" sz="2400" spc="-1" dirty="0">
                <a:solidFill>
                  <a:srgbClr val="FFFFFF"/>
                </a:solidFill>
              </a:rPr>
              <a:t>который в свободное время оказывает добровольную социально направленную, общественно полезную деятельность. 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rgbClr val="CCFFFF"/>
                </a:solidFill>
                <a:uFillTx/>
                <a:latin typeface="Arial"/>
                <a:hlinkClick r:id="rId2" action="ppaction://hlinksldjump"/>
              </a:rPr>
              <a:t>D</a:t>
            </a:r>
            <a:r>
              <a:rPr lang="ru-RU" sz="2400" b="0" u="sng" strike="noStrike" spc="-1" dirty="0">
                <a:solidFill>
                  <a:srgbClr val="CCFFFF"/>
                </a:solidFill>
                <a:uFillTx/>
                <a:latin typeface="Arial"/>
                <a:hlinkClick r:id="rId2" action="ppaction://hlinksldjump"/>
              </a:rPr>
              <a:t>. </a:t>
            </a:r>
            <a:r>
              <a:rPr lang="ru-RU" sz="2400" b="0" u="sng" strike="noStrike" spc="-1" dirty="0" err="1" smtClean="0">
                <a:solidFill>
                  <a:srgbClr val="0000FF"/>
                </a:solidFill>
                <a:uFillTx/>
                <a:latin typeface="Arial"/>
                <a:hlinkClick r:id="rId2" action="ppaction://hlinksldjump"/>
              </a:rPr>
              <a:t>Благополучатели</a:t>
            </a:r>
            <a:endParaRPr lang="en-US" sz="2400" b="0" strike="noStrike" spc="-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rgbClr val="CCFFFF"/>
                </a:solidFill>
                <a:uFillTx/>
                <a:latin typeface="Arial"/>
                <a:hlinkClick r:id="rId3" action="ppaction://hlinksldjump"/>
              </a:rPr>
              <a:t>B</a:t>
            </a:r>
            <a:r>
              <a:rPr lang="ru-RU" sz="2400" b="0" u="sng" strike="noStrike" spc="-1" dirty="0">
                <a:solidFill>
                  <a:srgbClr val="CCFFFF"/>
                </a:solidFill>
                <a:uFillTx/>
                <a:latin typeface="Arial"/>
                <a:hlinkClick r:id="rId3" action="ppaction://hlinksldjump"/>
              </a:rPr>
              <a:t>. </a:t>
            </a:r>
            <a:r>
              <a:rPr lang="ru-RU" sz="2400" b="0" u="sng" strike="noStrike" spc="-1" dirty="0" smtClean="0">
                <a:solidFill>
                  <a:srgbClr val="0000FF"/>
                </a:solidFill>
                <a:uFillTx/>
                <a:latin typeface="Arial"/>
                <a:hlinkClick r:id="rId3" action="ppaction://hlinksldjump"/>
              </a:rPr>
              <a:t>Жертвователь</a:t>
            </a:r>
            <a:endParaRPr lang="en-US" sz="2400" b="0" strike="noStrike" spc="-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rgbClr val="CCFFFF"/>
                </a:solidFill>
                <a:uFillTx/>
                <a:latin typeface="Arial"/>
                <a:hlinkClick r:id="rId4" action="ppaction://hlinksldjump"/>
              </a:rPr>
              <a:t>C</a:t>
            </a:r>
            <a:r>
              <a:rPr lang="ru-RU" sz="2400" b="0" u="sng" strike="noStrike" spc="-1" dirty="0">
                <a:solidFill>
                  <a:srgbClr val="CCFFFF"/>
                </a:solidFill>
                <a:uFillTx/>
                <a:latin typeface="Arial"/>
                <a:hlinkClick r:id="rId4" action="ppaction://hlinksldjump"/>
              </a:rPr>
              <a:t>. </a:t>
            </a:r>
            <a:r>
              <a:rPr lang="ru-RU" sz="2400" b="0" u="sng" strike="noStrike" spc="-1" dirty="0" smtClean="0">
                <a:solidFill>
                  <a:srgbClr val="0000FF"/>
                </a:solidFill>
                <a:uFillTx/>
                <a:latin typeface="Arial"/>
                <a:hlinkClick r:id="rId4" action="ppaction://hlinksldjump"/>
              </a:rPr>
              <a:t>Волонтер</a:t>
            </a:r>
            <a:endParaRPr lang="en-US" sz="2400" b="0" strike="noStrike" spc="-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98" name="CustomShape 6"/>
          <p:cNvSpPr/>
          <p:nvPr/>
        </p:nvSpPr>
        <p:spPr>
          <a:xfrm>
            <a:off x="7500960" y="357192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9" name="Рисунок 13" descr="фонмилли.bmp"/>
          <p:cNvPicPr/>
          <p:nvPr/>
        </p:nvPicPr>
        <p:blipFill>
          <a:blip r:embed="rId5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00" name="Рисунок 15" descr="подсказки.bmp"/>
          <p:cNvPicPr/>
          <p:nvPr/>
        </p:nvPicPr>
        <p:blipFill>
          <a:blip r:embed="rId6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0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  <a:hlinkClick r:id="rId7" action="ppaction://hlinksldjump"/>
              </a:rPr>
              <a:t>А</a:t>
            </a:r>
            <a:r>
              <a:rPr lang="ru-RU" sz="2400" b="0" u="sng" strike="noStrike" spc="-1" dirty="0">
                <a:solidFill>
                  <a:srgbClr val="CCFFFF"/>
                </a:solidFill>
                <a:uFillTx/>
                <a:latin typeface="Arial"/>
                <a:hlinkClick r:id="rId7" action="ppaction://hlinksldjump"/>
              </a:rPr>
              <a:t>. </a:t>
            </a:r>
            <a:r>
              <a:rPr lang="ru-RU" sz="2400" b="0" u="sng" strike="noStrike" spc="-1" dirty="0" smtClean="0">
                <a:solidFill>
                  <a:srgbClr val="0000FF"/>
                </a:solidFill>
                <a:uFillTx/>
                <a:latin typeface="Arial"/>
                <a:hlinkClick r:id="rId7" action="ppaction://hlinksldjump"/>
              </a:rPr>
              <a:t>Координатор</a:t>
            </a:r>
            <a:endParaRPr lang="en-US" sz="2400" b="0" strike="noStrike" spc="-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 smtClean="0">
                <a:solidFill>
                  <a:srgbClr val="FFFFFF"/>
                </a:solidFill>
              </a:rPr>
              <a:t>Человек, </a:t>
            </a:r>
            <a:r>
              <a:rPr lang="ru-RU" sz="2400" spc="-1" dirty="0">
                <a:solidFill>
                  <a:srgbClr val="FFFFFF"/>
                </a:solidFill>
              </a:rPr>
              <a:t>который в свободное время оказывает добровольную социально направленную, общественно полезную деятельность. 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D</a:t>
            </a: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. </a:t>
            </a:r>
            <a:r>
              <a:rPr lang="ru-RU" sz="2400" b="0" u="sng" strike="noStrike" spc="-1" dirty="0" err="1" smtClean="0">
                <a:solidFill>
                  <a:schemeClr val="bg1"/>
                </a:solidFill>
                <a:uFillTx/>
                <a:latin typeface="Arial"/>
              </a:rPr>
              <a:t>Благополучатели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B</a:t>
            </a:r>
            <a:r>
              <a:rPr lang="ru-RU" sz="2400" b="0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.Жертвователь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u="sng" spc="-1" dirty="0" smtClean="0">
                <a:solidFill>
                  <a:schemeClr val="bg1"/>
                </a:solidFill>
                <a:latin typeface="Arial"/>
              </a:rPr>
              <a:t>С. </a:t>
            </a:r>
            <a:r>
              <a:rPr lang="ru-RU" sz="2400" b="0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Волонтер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8" name="CustomShape 6"/>
          <p:cNvSpPr/>
          <p:nvPr/>
        </p:nvSpPr>
        <p:spPr>
          <a:xfrm>
            <a:off x="7500960" y="357192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0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0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strike="noStrike" spc="-1" dirty="0" smtClean="0">
                <a:solidFill>
                  <a:srgbClr val="FF0000"/>
                </a:solidFill>
                <a:latin typeface="Times New Roman"/>
              </a:rPr>
              <a:t>А. </a:t>
            </a:r>
            <a:r>
              <a:rPr lang="ru-RU" sz="2400" b="1" spc="-1" dirty="0" smtClean="0">
                <a:solidFill>
                  <a:srgbClr val="FF0000"/>
                </a:solidFill>
                <a:latin typeface="Times New Roman"/>
              </a:rPr>
              <a:t>Координатор</a:t>
            </a:r>
            <a:endParaRPr lang="en-US" sz="2400" b="1" strike="noStrike" spc="-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14264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 smtClean="0">
                <a:solidFill>
                  <a:srgbClr val="FFFFFF"/>
                </a:solidFill>
              </a:rPr>
              <a:t>Человек, </a:t>
            </a:r>
            <a:r>
              <a:rPr lang="ru-RU" sz="2400" spc="-1" dirty="0">
                <a:solidFill>
                  <a:srgbClr val="FFFFFF"/>
                </a:solidFill>
              </a:rPr>
              <a:t>который в свободное время оказывает добровольную социально направленную, общественно полезную деятельность. 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D</a:t>
            </a: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. </a:t>
            </a:r>
            <a:r>
              <a:rPr lang="ru-RU" sz="2400" b="0" u="sng" strike="noStrike" spc="-1" dirty="0" err="1" smtClean="0">
                <a:solidFill>
                  <a:schemeClr val="bg1"/>
                </a:solidFill>
                <a:uFillTx/>
                <a:latin typeface="Arial"/>
              </a:rPr>
              <a:t>Благополучатели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spc="-1" dirty="0" smtClean="0">
                <a:solidFill>
                  <a:srgbClr val="FF0000"/>
                </a:solidFill>
                <a:latin typeface="Times New Roman"/>
              </a:rPr>
              <a:t>В. Жертвователь</a:t>
            </a:r>
            <a:endParaRPr lang="en-US" sz="2400" b="1" strike="noStrike" spc="-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C</a:t>
            </a: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. </a:t>
            </a:r>
            <a:r>
              <a:rPr lang="ru-RU" sz="2400" b="0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Волонтер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8" name="CustomShape 6"/>
          <p:cNvSpPr/>
          <p:nvPr/>
        </p:nvSpPr>
        <p:spPr>
          <a:xfrm>
            <a:off x="7500960" y="357192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0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0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А. </a:t>
            </a:r>
            <a:r>
              <a:rPr lang="ru-RU" sz="2400" b="0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Координатор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60535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 smtClean="0">
                <a:solidFill>
                  <a:srgbClr val="FFFFFF"/>
                </a:solidFill>
              </a:rPr>
              <a:t>Человек, </a:t>
            </a:r>
            <a:r>
              <a:rPr lang="ru-RU" sz="2400" spc="-1" dirty="0">
                <a:solidFill>
                  <a:srgbClr val="FFFFFF"/>
                </a:solidFill>
              </a:rPr>
              <a:t>который в свободное время оказывает добровольную социально направленную, общественно полезную деятельность. 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FF0000"/>
                </a:solidFill>
                <a:latin typeface="Times New Roman"/>
              </a:rPr>
              <a:t>D</a:t>
            </a:r>
            <a:r>
              <a:rPr lang="ru-RU" sz="2400" b="1" strike="noStrike" spc="-1" dirty="0" smtClean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ru-RU" sz="2400" b="1" strike="noStrike" spc="-1" dirty="0" err="1" smtClean="0">
                <a:solidFill>
                  <a:srgbClr val="FF0000"/>
                </a:solidFill>
                <a:latin typeface="Times New Roman"/>
              </a:rPr>
              <a:t>Благополучатель</a:t>
            </a:r>
            <a:endParaRPr lang="en-US" sz="2400" b="1" strike="noStrike" spc="-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B</a:t>
            </a: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. </a:t>
            </a:r>
            <a:r>
              <a:rPr lang="ru-RU" sz="2400" b="0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Жертвователь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C</a:t>
            </a: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. </a:t>
            </a:r>
            <a:r>
              <a:rPr lang="ru-RU" sz="2400" b="0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Волонтер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8" name="CustomShape 6"/>
          <p:cNvSpPr/>
          <p:nvPr/>
        </p:nvSpPr>
        <p:spPr>
          <a:xfrm>
            <a:off x="7500960" y="357192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0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0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А. </a:t>
            </a:r>
            <a:r>
              <a:rPr lang="ru-RU" sz="2400" b="0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Координатор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4744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 smtClean="0">
                <a:solidFill>
                  <a:srgbClr val="FFFFFF"/>
                </a:solidFill>
              </a:rPr>
              <a:t>Человек, </a:t>
            </a:r>
            <a:r>
              <a:rPr lang="ru-RU" sz="2400" spc="-1" dirty="0">
                <a:solidFill>
                  <a:srgbClr val="FFFFFF"/>
                </a:solidFill>
              </a:rPr>
              <a:t>который в свободное время оказывает добровольную социально направленную, общественно полезную деятельность. 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D</a:t>
            </a: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. </a:t>
            </a:r>
            <a:r>
              <a:rPr lang="ru-RU" sz="2400" b="0" u="sng" strike="noStrike" spc="-1" dirty="0" err="1" smtClean="0">
                <a:solidFill>
                  <a:schemeClr val="bg1"/>
                </a:solidFill>
                <a:uFillTx/>
                <a:latin typeface="Arial"/>
              </a:rPr>
              <a:t>Благополучатели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B</a:t>
            </a: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. </a:t>
            </a:r>
            <a:r>
              <a:rPr lang="ru-RU" sz="2400" b="0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Жертвователь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spc="-1" dirty="0" smtClean="0">
                <a:solidFill>
                  <a:srgbClr val="00B050"/>
                </a:solidFill>
                <a:latin typeface="Times New Roman"/>
              </a:rPr>
              <a:t>С. Волонтер</a:t>
            </a:r>
            <a:endParaRPr lang="en-US" sz="2400" b="1" strike="noStrike" spc="-1" dirty="0">
              <a:solidFill>
                <a:srgbClr val="00B050"/>
              </a:solidFill>
              <a:latin typeface="Times New Roman"/>
            </a:endParaRPr>
          </a:p>
        </p:txBody>
      </p:sp>
      <p:sp>
        <p:nvSpPr>
          <p:cNvPr id="98" name="CustomShape 6"/>
          <p:cNvSpPr/>
          <p:nvPr/>
        </p:nvSpPr>
        <p:spPr>
          <a:xfrm>
            <a:off x="7500960" y="357192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0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0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0" u="sng" strike="noStrike" spc="-1" dirty="0">
                <a:solidFill>
                  <a:schemeClr val="bg1"/>
                </a:solidFill>
                <a:uFillTx/>
                <a:latin typeface="Arial"/>
              </a:rPr>
              <a:t>А. </a:t>
            </a:r>
            <a:r>
              <a:rPr lang="ru-RU" sz="2400" b="0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Координатор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4611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Р</a:t>
            </a:r>
            <a:r>
              <a:rPr lang="ru-RU" sz="2400" spc="-1" dirty="0" smtClean="0">
                <a:solidFill>
                  <a:srgbClr val="FFFFFF"/>
                </a:solidFill>
              </a:rPr>
              <a:t>азовое </a:t>
            </a:r>
            <a:r>
              <a:rPr lang="ru-RU" sz="2400" spc="-1" dirty="0">
                <a:solidFill>
                  <a:srgbClr val="FFFFFF"/>
                </a:solidFill>
              </a:rPr>
              <a:t>мероприятие, направленное на решение социально значимых задач, участниками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которого являются добровольцы (волонтеры);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4714920" y="6223244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u="sng" spc="-1" dirty="0" smtClean="0">
                <a:solidFill>
                  <a:srgbClr val="0000FF"/>
                </a:solidFill>
                <a:latin typeface="Arial"/>
                <a:hlinkClick r:id="rId2" action="ppaction://hlinksldjump"/>
              </a:rPr>
              <a:t>D. </a:t>
            </a:r>
            <a:r>
              <a:rPr lang="ru-RU" sz="2400" b="1" u="sng" spc="-1" dirty="0" smtClean="0">
                <a:solidFill>
                  <a:srgbClr val="0000FF"/>
                </a:solidFill>
                <a:latin typeface="Arial"/>
                <a:hlinkClick r:id="rId2" action="ppaction://hlinksldjump"/>
              </a:rPr>
              <a:t>Акция</a:t>
            </a:r>
            <a:endParaRPr lang="en-US" sz="2400" b="1" strike="noStrike" spc="-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  <a:hlinkClick r:id="rId3" action="ppaction://hlinksldjump"/>
              </a:rPr>
              <a:t>В. Парад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rgbClr val="0000FF"/>
                </a:solidFill>
                <a:uFillTx/>
                <a:latin typeface="Arial"/>
                <a:hlinkClick r:id="rId4" action="ppaction://hlinksldjump"/>
              </a:rPr>
              <a:t>С. </a:t>
            </a:r>
            <a:r>
              <a:rPr lang="ru-RU" sz="2400" b="1" u="sng" spc="-1" dirty="0" smtClean="0">
                <a:solidFill>
                  <a:srgbClr val="0000FF"/>
                </a:solidFill>
                <a:latin typeface="Arial"/>
                <a:hlinkClick r:id="rId4" action="ppaction://hlinksldjump"/>
              </a:rPr>
              <a:t>Митинг</a:t>
            </a:r>
            <a:endParaRPr lang="en-US" sz="2400" b="1" strike="noStrike" spc="-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51640" y="331308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5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6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  <a:hlinkClick r:id="rId7" action="ppaction://hlinksldjump"/>
              </a:rPr>
              <a:t>А. Фестиваль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Р</a:t>
            </a:r>
            <a:r>
              <a:rPr lang="ru-RU" sz="2400" spc="-1" dirty="0" smtClean="0">
                <a:solidFill>
                  <a:srgbClr val="FFFFFF"/>
                </a:solidFill>
              </a:rPr>
              <a:t>азовое </a:t>
            </a:r>
            <a:r>
              <a:rPr lang="ru-RU" sz="2400" spc="-1" dirty="0">
                <a:solidFill>
                  <a:srgbClr val="FFFFFF"/>
                </a:solidFill>
              </a:rPr>
              <a:t>мероприятие, направленное на решение социально значимых задач, участниками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которого являются добровольцы (волонтеры);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u="sng" spc="-1" dirty="0" smtClean="0">
                <a:solidFill>
                  <a:schemeClr val="bg1"/>
                </a:solidFill>
                <a:latin typeface="Arial"/>
              </a:rPr>
              <a:t>D. </a:t>
            </a:r>
            <a:r>
              <a:rPr lang="ru-RU" sz="2400" b="1" u="sng" spc="-1" dirty="0" smtClean="0">
                <a:solidFill>
                  <a:schemeClr val="bg1"/>
                </a:solidFill>
                <a:latin typeface="Arial"/>
              </a:rPr>
              <a:t>Акция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В. Парад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С. </a:t>
            </a:r>
            <a:r>
              <a:rPr lang="ru-RU" sz="2400" b="1" u="sng" spc="-1" dirty="0" smtClean="0">
                <a:solidFill>
                  <a:schemeClr val="bg1"/>
                </a:solidFill>
                <a:latin typeface="Arial"/>
              </a:rPr>
              <a:t>Митинг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51640" y="331308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rgbClr val="FF0000"/>
                </a:solidFill>
                <a:uFillTx/>
                <a:latin typeface="Arial"/>
              </a:rPr>
              <a:t>А. Фестиваль</a:t>
            </a:r>
            <a:endParaRPr lang="en-US" sz="2400" b="1" strike="noStrike" spc="-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07218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85800" y="4005000"/>
            <a:ext cx="77040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Р</a:t>
            </a:r>
            <a:r>
              <a:rPr lang="ru-RU" sz="2400" spc="-1" dirty="0" smtClean="0">
                <a:solidFill>
                  <a:srgbClr val="FFFFFF"/>
                </a:solidFill>
              </a:rPr>
              <a:t>азовое </a:t>
            </a:r>
            <a:r>
              <a:rPr lang="ru-RU" sz="2400" spc="-1" dirty="0">
                <a:solidFill>
                  <a:srgbClr val="FFFFFF"/>
                </a:solidFill>
              </a:rPr>
              <a:t>мероприятие, направленное на решение социально значимых задач, участниками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spc="-1" dirty="0">
                <a:solidFill>
                  <a:srgbClr val="FFFFFF"/>
                </a:solidFill>
              </a:rPr>
              <a:t>которого являются добровольцы (волонтеры);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9324720" y="-360"/>
            <a:ext cx="215640" cy="360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10000"/>
          </a:bodyPr>
          <a:lstStyle/>
          <a:p>
            <a:endParaRPr lang="en-US" sz="2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07204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u="sng" spc="-1" dirty="0" smtClean="0">
                <a:solidFill>
                  <a:schemeClr val="bg1"/>
                </a:solidFill>
                <a:latin typeface="Arial"/>
              </a:rPr>
              <a:t>D. </a:t>
            </a:r>
            <a:r>
              <a:rPr lang="ru-RU" sz="2400" b="1" u="sng" spc="-1" dirty="0" smtClean="0">
                <a:solidFill>
                  <a:schemeClr val="bg1"/>
                </a:solidFill>
                <a:latin typeface="Arial"/>
              </a:rPr>
              <a:t>Акция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4714920" y="550080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rgbClr val="FF0000"/>
                </a:solidFill>
                <a:uFillTx/>
                <a:latin typeface="Arial"/>
              </a:rPr>
              <a:t>В. Парад</a:t>
            </a:r>
            <a:endParaRPr lang="en-US" sz="2400" b="1" strike="noStrike" spc="-1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357120" y="6215040"/>
            <a:ext cx="371484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С. </a:t>
            </a:r>
            <a:r>
              <a:rPr lang="ru-RU" sz="2400" b="1" u="sng" spc="-1" dirty="0" smtClean="0">
                <a:solidFill>
                  <a:schemeClr val="bg1"/>
                </a:solidFill>
                <a:latin typeface="Arial"/>
              </a:rPr>
              <a:t>Митинг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7451640" y="3313080"/>
            <a:ext cx="1143000" cy="214200"/>
          </a:xfrm>
          <a:prstGeom prst="rect">
            <a:avLst/>
          </a:prstGeom>
          <a:noFill/>
          <a:ln w="25560">
            <a:solidFill>
              <a:srgbClr val="FFC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9" name="Рисунок 13" descr="фонмилли.bmp"/>
          <p:cNvPicPr/>
          <p:nvPr/>
        </p:nvPicPr>
        <p:blipFill>
          <a:blip r:embed="rId2"/>
          <a:stretch/>
        </p:blipFill>
        <p:spPr>
          <a:xfrm>
            <a:off x="0" y="0"/>
            <a:ext cx="1928880" cy="3714840"/>
          </a:xfrm>
          <a:prstGeom prst="rect">
            <a:avLst/>
          </a:prstGeom>
          <a:ln w="0">
            <a:noFill/>
          </a:ln>
        </p:spPr>
      </p:pic>
      <p:pic>
        <p:nvPicPr>
          <p:cNvPr id="160" name="Рисунок 15" descr="подсказки.bmp"/>
          <p:cNvPicPr/>
          <p:nvPr/>
        </p:nvPicPr>
        <p:blipFill>
          <a:blip r:embed="rId3"/>
          <a:stretch/>
        </p:blipFill>
        <p:spPr>
          <a:xfrm>
            <a:off x="285840" y="285840"/>
            <a:ext cx="1704960" cy="32954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7"/>
          <p:cNvSpPr/>
          <p:nvPr/>
        </p:nvSpPr>
        <p:spPr>
          <a:xfrm>
            <a:off x="357120" y="5500800"/>
            <a:ext cx="3857760" cy="50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u="sng" strike="noStrike" spc="-1" dirty="0" smtClean="0">
                <a:solidFill>
                  <a:schemeClr val="bg1"/>
                </a:solidFill>
                <a:uFillTx/>
                <a:latin typeface="Arial"/>
              </a:rPr>
              <a:t>А. Фестиваль</a:t>
            </a:r>
            <a:endParaRPr lang="en-US" sz="2400" b="1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62" name="CustomShape 8"/>
          <p:cNvSpPr/>
          <p:nvPr/>
        </p:nvSpPr>
        <p:spPr>
          <a:xfrm>
            <a:off x="14292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9"/>
          <p:cNvSpPr/>
          <p:nvPr/>
        </p:nvSpPr>
        <p:spPr>
          <a:xfrm>
            <a:off x="3071880" y="5500800"/>
            <a:ext cx="135720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10"/>
          <p:cNvSpPr/>
          <p:nvPr/>
        </p:nvSpPr>
        <p:spPr>
          <a:xfrm>
            <a:off x="571680" y="5500800"/>
            <a:ext cx="3500280" cy="500040"/>
          </a:xfrm>
          <a:prstGeom prst="flowChartPreparation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24328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460</Words>
  <Application>Microsoft Office PowerPoint</Application>
  <PresentationFormat>Экран (4:3)</PresentationFormat>
  <Paragraphs>91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DejaVu Sans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dc:description/>
  <cp:lastModifiedBy>Пользователь</cp:lastModifiedBy>
  <cp:revision>72</cp:revision>
  <dcterms:modified xsi:type="dcterms:W3CDTF">2023-04-26T20:16:23Z</dcterms:modified>
  <dc:language>en-US</dc:language>
</cp:coreProperties>
</file>